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8" r:id="rId2"/>
    <p:sldId id="256" r:id="rId3"/>
    <p:sldId id="276" r:id="rId4"/>
    <p:sldId id="257" r:id="rId5"/>
    <p:sldId id="258" r:id="rId6"/>
    <p:sldId id="281" r:id="rId7"/>
    <p:sldId id="267" r:id="rId8"/>
    <p:sldId id="273" r:id="rId9"/>
    <p:sldId id="264" r:id="rId10"/>
    <p:sldId id="261" r:id="rId11"/>
    <p:sldId id="260" r:id="rId12"/>
    <p:sldId id="259" r:id="rId13"/>
    <p:sldId id="272" r:id="rId14"/>
    <p:sldId id="268" r:id="rId15"/>
    <p:sldId id="271" r:id="rId16"/>
    <p:sldId id="263" r:id="rId17"/>
    <p:sldId id="294" r:id="rId18"/>
    <p:sldId id="262" r:id="rId19"/>
    <p:sldId id="291" r:id="rId20"/>
    <p:sldId id="285" r:id="rId21"/>
    <p:sldId id="286" r:id="rId22"/>
    <p:sldId id="287" r:id="rId23"/>
    <p:sldId id="295" r:id="rId24"/>
    <p:sldId id="282" r:id="rId25"/>
    <p:sldId id="283" r:id="rId26"/>
    <p:sldId id="284" r:id="rId27"/>
    <p:sldId id="266" r:id="rId28"/>
    <p:sldId id="296" r:id="rId29"/>
    <p:sldId id="289" r:id="rId30"/>
    <p:sldId id="293" r:id="rId31"/>
    <p:sldId id="290" r:id="rId32"/>
    <p:sldId id="265" r:id="rId33"/>
    <p:sldId id="297" r:id="rId34"/>
    <p:sldId id="292"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B9"/>
    <a:srgbClr val="FF99FF"/>
    <a:srgbClr val="F96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130" d="100"/>
          <a:sy n="130" d="100"/>
        </p:scale>
        <p:origin x="422" y="69"/>
      </p:cViewPr>
      <p:guideLst/>
    </p:cSldViewPr>
  </p:slideViewPr>
  <p:notesTextViewPr>
    <p:cViewPr>
      <p:scale>
        <a:sx n="1" d="1"/>
        <a:sy n="1" d="1"/>
      </p:scale>
      <p:origin x="0" y="0"/>
    </p:cViewPr>
  </p:notesTextViewPr>
  <p:notesViewPr>
    <p:cSldViewPr snapToGrid="0">
      <p:cViewPr varScale="1">
        <p:scale>
          <a:sx n="64" d="100"/>
          <a:sy n="64" d="100"/>
        </p:scale>
        <p:origin x="26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F0949-80A3-4780-9D1A-A0AA9DA3A087}" type="datetimeFigureOut">
              <a:rPr lang="en-US" smtClean="0"/>
              <a:t>9/29/2019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03399-81A7-4970-8BC3-2AA7F6D473D1}" type="slidenum">
              <a:rPr lang="en-US" smtClean="0"/>
              <a:t>‹#›</a:t>
            </a:fld>
            <a:endParaRPr lang="en-US"/>
          </a:p>
        </p:txBody>
      </p:sp>
    </p:spTree>
    <p:extLst>
      <p:ext uri="{BB962C8B-B14F-4D97-AF65-F5344CB8AC3E}">
        <p14:creationId xmlns:p14="http://schemas.microsoft.com/office/powerpoint/2010/main" val="386648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1</a:t>
            </a:fld>
            <a:endParaRPr lang="en-US"/>
          </a:p>
        </p:txBody>
      </p:sp>
    </p:spTree>
    <p:extLst>
      <p:ext uri="{BB962C8B-B14F-4D97-AF65-F5344CB8AC3E}">
        <p14:creationId xmlns:p14="http://schemas.microsoft.com/office/powerpoint/2010/main" val="4279931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B8E9DBEF-7514-4711-A906-C88275B9AD3B}" type="slidenum">
              <a:rPr lang="en-US" altLang="en-US" sz="1200" smtClean="0"/>
              <a:pPr/>
              <a:t>10</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dirty="0"/>
              <a:t>The makeup of the BOS is overwhelmingly Republican and many decisions appear to have been made in the Republican Caucus prior to public discussion.</a:t>
            </a:r>
          </a:p>
        </p:txBody>
      </p:sp>
    </p:spTree>
    <p:extLst>
      <p:ext uri="{BB962C8B-B14F-4D97-AF65-F5344CB8AC3E}">
        <p14:creationId xmlns:p14="http://schemas.microsoft.com/office/powerpoint/2010/main" val="75792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A543017D-141E-4982-8E74-2076D808816F}" type="slidenum">
              <a:rPr lang="en-US" altLang="en-US" sz="1200" smtClean="0"/>
              <a:pPr/>
              <a:t>11</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lvl="2" eaLnBrk="1" hangingPunct="1"/>
            <a:r>
              <a:rPr lang="en-US" altLang="en-US" dirty="0"/>
              <a:t>The supervisors hold productive discussions at some of the committee meetings, others seem to have little discussion.</a:t>
            </a:r>
          </a:p>
          <a:p>
            <a:pPr lvl="2" eaLnBrk="1" hangingPunct="1"/>
            <a:r>
              <a:rPr lang="en-US" altLang="en-US" dirty="0"/>
              <a:t>Agendas for the committee meetings are generally set by the committee chair, with input from staff from the agencies and departments which report to that committee.</a:t>
            </a:r>
          </a:p>
          <a:p>
            <a:pPr lvl="2" eaLnBrk="1" hangingPunct="1"/>
            <a:endParaRPr lang="en-US" altLang="en-US" dirty="0"/>
          </a:p>
          <a:p>
            <a:pPr lvl="2" eaLnBrk="1" hangingPunct="1"/>
            <a:r>
              <a:rPr lang="en-US" altLang="en-US" dirty="0"/>
              <a:t>There are occasional items introduced at committee meetings as “new business”</a:t>
            </a:r>
          </a:p>
          <a:p>
            <a:pPr lvl="2" eaLnBrk="1" hangingPunct="1"/>
            <a:r>
              <a:rPr lang="en-US" altLang="en-US" dirty="0"/>
              <a:t>Chairmanship of committees often changes each year, limiting the expertise of the chairs and giving great weight to the input of department heads.</a:t>
            </a:r>
          </a:p>
          <a:p>
            <a:pPr lvl="2" eaLnBrk="1" hangingPunct="1"/>
            <a:endParaRPr lang="en-US" altLang="en-US" dirty="0"/>
          </a:p>
        </p:txBody>
      </p:sp>
    </p:spTree>
    <p:extLst>
      <p:ext uri="{BB962C8B-B14F-4D97-AF65-F5344CB8AC3E}">
        <p14:creationId xmlns:p14="http://schemas.microsoft.com/office/powerpoint/2010/main" val="240632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3A30B191-A885-4755-8D2D-429448415BF0}" type="slidenum">
              <a:rPr lang="en-US" altLang="en-US" sz="1200" smtClean="0"/>
              <a:pPr/>
              <a:t>12</a:t>
            </a:fld>
            <a:endParaRPr lang="en-US" altLang="en-US" sz="1200"/>
          </a:p>
        </p:txBody>
      </p:sp>
      <p:sp>
        <p:nvSpPr>
          <p:cNvPr id="18435" name="Rectangle 2"/>
          <p:cNvSpPr>
            <a:spLocks noGrp="1" noRot="1" noChangeAspect="1" noChangeArrowheads="1" noTextEdit="1"/>
          </p:cNvSpPr>
          <p:nvPr>
            <p:ph type="sldImg"/>
          </p:nvPr>
        </p:nvSpPr>
        <p:spPr>
          <a:xfrm>
            <a:off x="403225" y="604838"/>
            <a:ext cx="6051550" cy="3405187"/>
          </a:xfrm>
          <a:ln/>
        </p:spPr>
      </p:sp>
      <p:sp>
        <p:nvSpPr>
          <p:cNvPr id="18436" name="Rectangle 3"/>
          <p:cNvSpPr>
            <a:spLocks noGrp="1" noChangeArrowheads="1"/>
          </p:cNvSpPr>
          <p:nvPr>
            <p:ph type="body" idx="1"/>
          </p:nvPr>
        </p:nvSpPr>
        <p:spPr>
          <a:xfrm>
            <a:off x="1066800" y="4540250"/>
            <a:ext cx="3962400" cy="3101975"/>
          </a:xfrm>
          <a:noFill/>
        </p:spPr>
        <p:txBody>
          <a:bodyPr/>
          <a:lstStyle/>
          <a:p>
            <a:pPr eaLnBrk="1" hangingPunct="1">
              <a:spcBef>
                <a:spcPct val="0"/>
              </a:spcBef>
            </a:pPr>
            <a:r>
              <a:rPr lang="en-US" altLang="en-US" dirty="0">
                <a:solidFill>
                  <a:srgbClr val="000000"/>
                </a:solidFill>
              </a:rPr>
              <a:t>Weighted voting has nothing to do with the body size of the county supervisors. But it has a lot to do with the “clout” each supervisor wields on the County Board. When the U.S. Supreme Court required state and local governing bodies to be equalized by population, it did not dictate the structure of that equalization. So Saratoga County kept the previous county supervisor system and assigned voting power equal to the population of the town represented by its supervisor. Numerically there are about 200,000 people </a:t>
            </a:r>
            <a:r>
              <a:rPr lang="en-US" altLang="en-US" b="1" dirty="0">
                <a:solidFill>
                  <a:srgbClr val="000000"/>
                </a:solidFill>
              </a:rPr>
              <a:t>and </a:t>
            </a:r>
            <a:r>
              <a:rPr lang="en-US" altLang="en-US" dirty="0">
                <a:solidFill>
                  <a:srgbClr val="000000"/>
                </a:solidFill>
              </a:rPr>
              <a:t>supervisor votes on Saratoga County Board; at the two extremes, the Town of Day has 856 votes and Clifton Park has 36,704 votes. They are called “weighted” votes because the voting supervisor carries the “weight” of the population in his/her municipality as opposed to representing a voting district of roughly equal populations as is the case in legislative systems. The “supervisor system” retains existing municipal boundaries and the integrity of the “one man-one vote” rule by weighting the votes of </a:t>
            </a:r>
            <a:r>
              <a:rPr lang="en-US" altLang="en-US" b="1" dirty="0">
                <a:solidFill>
                  <a:srgbClr val="000000"/>
                </a:solidFill>
              </a:rPr>
              <a:t>each </a:t>
            </a:r>
            <a:r>
              <a:rPr lang="en-US" altLang="en-US" dirty="0">
                <a:solidFill>
                  <a:srgbClr val="000000"/>
                </a:solidFill>
              </a:rPr>
              <a:t>county board supervisor. </a:t>
            </a:r>
          </a:p>
        </p:txBody>
      </p:sp>
    </p:spTree>
    <p:extLst>
      <p:ext uri="{BB962C8B-B14F-4D97-AF65-F5344CB8AC3E}">
        <p14:creationId xmlns:p14="http://schemas.microsoft.com/office/powerpoint/2010/main" val="221033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13</a:t>
            </a:fld>
            <a:endParaRPr lang="en-US"/>
          </a:p>
        </p:txBody>
      </p:sp>
    </p:spTree>
    <p:extLst>
      <p:ext uri="{BB962C8B-B14F-4D97-AF65-F5344CB8AC3E}">
        <p14:creationId xmlns:p14="http://schemas.microsoft.com/office/powerpoint/2010/main" val="56434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Towns cannot provide police,</a:t>
            </a:r>
            <a:r>
              <a:rPr lang="en-US" baseline="0" dirty="0"/>
              <a:t> fire or schools except in special districts.</a:t>
            </a:r>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14</a:t>
            </a:fld>
            <a:endParaRPr lang="en-US"/>
          </a:p>
        </p:txBody>
      </p:sp>
    </p:spTree>
    <p:extLst>
      <p:ext uri="{BB962C8B-B14F-4D97-AF65-F5344CB8AC3E}">
        <p14:creationId xmlns:p14="http://schemas.microsoft.com/office/powerpoint/2010/main" val="400169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Ballston Spa is located in both the Town of Milton and the Town of Ballston.</a:t>
            </a:r>
          </a:p>
          <a:p>
            <a:r>
              <a:rPr lang="en-US" dirty="0"/>
              <a:t>Schuylerville </a:t>
            </a:r>
            <a:r>
              <a:rPr lang="en-US" dirty="0" err="1"/>
              <a:t>desn’t</a:t>
            </a:r>
            <a:r>
              <a:rPr lang="en-US" dirty="0"/>
              <a:t> have police, Waterford</a:t>
            </a:r>
            <a:r>
              <a:rPr lang="en-US" baseline="0" dirty="0"/>
              <a:t> does.</a:t>
            </a:r>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15</a:t>
            </a:fld>
            <a:endParaRPr lang="en-US"/>
          </a:p>
        </p:txBody>
      </p:sp>
    </p:spTree>
    <p:extLst>
      <p:ext uri="{BB962C8B-B14F-4D97-AF65-F5344CB8AC3E}">
        <p14:creationId xmlns:p14="http://schemas.microsoft.com/office/powerpoint/2010/main" val="33529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Cities and towns are</a:t>
            </a:r>
            <a:r>
              <a:rPr lang="en-US" baseline="0" dirty="0"/>
              <a:t> non- coterminous</a:t>
            </a:r>
          </a:p>
          <a:p>
            <a:r>
              <a:rPr lang="en-US" baseline="0" dirty="0"/>
              <a:t>Villages are located within parts of one or more Town.</a:t>
            </a:r>
          </a:p>
          <a:p>
            <a:r>
              <a:rPr lang="en-US" baseline="0" dirty="0"/>
              <a:t>Cities: Mechanicville and Saratoga Springs</a:t>
            </a:r>
          </a:p>
          <a:p>
            <a:r>
              <a:rPr lang="en-US" baseline="0" dirty="0"/>
              <a:t>Villages:  Ballston Lake, Ballston Spa, Corinth, Galway, Schuylerville, South Glens Falls, Victory, Waterford</a:t>
            </a:r>
          </a:p>
          <a:p>
            <a:r>
              <a:rPr lang="en-US" baseline="0" dirty="0"/>
              <a:t>School Districts:  Ballston Spa, Burnt Hills-Ballston Lake, Corinth, Edinburg, Hadley-Luzerne, Galway, Mechanicville, Stillwater, Waterford-</a:t>
            </a:r>
            <a:r>
              <a:rPr lang="en-US" baseline="0" dirty="0" err="1"/>
              <a:t>Halfmoon</a:t>
            </a:r>
            <a:r>
              <a:rPr lang="en-US" baseline="0" dirty="0"/>
              <a:t>, Saratoga Springs, Schuylerville, </a:t>
            </a:r>
            <a:r>
              <a:rPr lang="en-US" baseline="0" dirty="0" err="1"/>
              <a:t>Shenendehowa</a:t>
            </a:r>
            <a:r>
              <a:rPr lang="en-US" baseline="0" dirty="0"/>
              <a:t>, South Glens Falls</a:t>
            </a:r>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16</a:t>
            </a:fld>
            <a:endParaRPr lang="en-US"/>
          </a:p>
        </p:txBody>
      </p:sp>
    </p:spTree>
    <p:extLst>
      <p:ext uri="{BB962C8B-B14F-4D97-AF65-F5344CB8AC3E}">
        <p14:creationId xmlns:p14="http://schemas.microsoft.com/office/powerpoint/2010/main" val="146397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Cities and towns are</a:t>
            </a:r>
            <a:r>
              <a:rPr lang="en-US" baseline="0" dirty="0"/>
              <a:t> non- coterminous</a:t>
            </a:r>
          </a:p>
          <a:p>
            <a:r>
              <a:rPr lang="en-US" baseline="0" dirty="0"/>
              <a:t>Villages are located within parts of one or more Town.</a:t>
            </a:r>
          </a:p>
          <a:p>
            <a:r>
              <a:rPr lang="en-US" baseline="0" dirty="0"/>
              <a:t>Cities: Mechanicville and Saratoga Springs</a:t>
            </a:r>
          </a:p>
          <a:p>
            <a:r>
              <a:rPr lang="en-US" baseline="0" dirty="0"/>
              <a:t>Villages:  Ballston Lake, Ballston Spa, Corinth, Galway, Schuylerville, South Glens Falls, Victory, Waterford</a:t>
            </a:r>
          </a:p>
          <a:p>
            <a:r>
              <a:rPr lang="en-US" baseline="0" dirty="0"/>
              <a:t>School Districts:  Ballston Spa, Burnt Hills-Ballston Lake, Corinth, Edinburg, Hadley-Luzerne, Galway, Mechanicville, Stillwater, Waterford-</a:t>
            </a:r>
            <a:r>
              <a:rPr lang="en-US" baseline="0" dirty="0" err="1"/>
              <a:t>Halfmoon</a:t>
            </a:r>
            <a:r>
              <a:rPr lang="en-US" baseline="0" dirty="0"/>
              <a:t>, Saratoga Springs, Schuylerville, </a:t>
            </a:r>
            <a:r>
              <a:rPr lang="en-US" baseline="0" dirty="0" err="1"/>
              <a:t>Shenendehowa</a:t>
            </a:r>
            <a:r>
              <a:rPr lang="en-US" baseline="0" dirty="0"/>
              <a:t>, South Glens Falls</a:t>
            </a:r>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17</a:t>
            </a:fld>
            <a:endParaRPr lang="en-US"/>
          </a:p>
        </p:txBody>
      </p:sp>
    </p:spTree>
    <p:extLst>
      <p:ext uri="{BB962C8B-B14F-4D97-AF65-F5344CB8AC3E}">
        <p14:creationId xmlns:p14="http://schemas.microsoft.com/office/powerpoint/2010/main" val="381681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18</a:t>
            </a:fld>
            <a:endParaRPr lang="en-US"/>
          </a:p>
        </p:txBody>
      </p:sp>
    </p:spTree>
    <p:extLst>
      <p:ext uri="{BB962C8B-B14F-4D97-AF65-F5344CB8AC3E}">
        <p14:creationId xmlns:p14="http://schemas.microsoft.com/office/powerpoint/2010/main" val="2291567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budgets for these and all other Departments are set by the Law &amp; Finance Committee, the most powerful committee of the board.</a:t>
            </a:r>
          </a:p>
        </p:txBody>
      </p:sp>
      <p:sp>
        <p:nvSpPr>
          <p:cNvPr id="4" name="Slide Number Placeholder 3"/>
          <p:cNvSpPr>
            <a:spLocks noGrp="1"/>
          </p:cNvSpPr>
          <p:nvPr>
            <p:ph type="sldNum" sz="quarter" idx="10"/>
          </p:nvPr>
        </p:nvSpPr>
        <p:spPr/>
        <p:txBody>
          <a:bodyPr/>
          <a:lstStyle/>
          <a:p>
            <a:fld id="{80103399-81A7-4970-8BC3-2AA7F6D473D1}" type="slidenum">
              <a:rPr lang="en-US" smtClean="0"/>
              <a:t>19</a:t>
            </a:fld>
            <a:endParaRPr lang="en-US"/>
          </a:p>
        </p:txBody>
      </p:sp>
    </p:spTree>
    <p:extLst>
      <p:ext uri="{BB962C8B-B14F-4D97-AF65-F5344CB8AC3E}">
        <p14:creationId xmlns:p14="http://schemas.microsoft.com/office/powerpoint/2010/main" val="196576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2</a:t>
            </a:fld>
            <a:endParaRPr lang="en-US"/>
          </a:p>
        </p:txBody>
      </p:sp>
    </p:spTree>
    <p:extLst>
      <p:ext uri="{BB962C8B-B14F-4D97-AF65-F5344CB8AC3E}">
        <p14:creationId xmlns:p14="http://schemas.microsoft.com/office/powerpoint/2010/main" val="1140084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20</a:t>
            </a:fld>
            <a:endParaRPr lang="en-US"/>
          </a:p>
        </p:txBody>
      </p:sp>
    </p:spTree>
    <p:extLst>
      <p:ext uri="{BB962C8B-B14F-4D97-AF65-F5344CB8AC3E}">
        <p14:creationId xmlns:p14="http://schemas.microsoft.com/office/powerpoint/2010/main" val="629147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21</a:t>
            </a:fld>
            <a:endParaRPr lang="en-US"/>
          </a:p>
        </p:txBody>
      </p:sp>
    </p:spTree>
    <p:extLst>
      <p:ext uri="{BB962C8B-B14F-4D97-AF65-F5344CB8AC3E}">
        <p14:creationId xmlns:p14="http://schemas.microsoft.com/office/powerpoint/2010/main" val="4006395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22</a:t>
            </a:fld>
            <a:endParaRPr lang="en-US"/>
          </a:p>
        </p:txBody>
      </p:sp>
    </p:spTree>
    <p:extLst>
      <p:ext uri="{BB962C8B-B14F-4D97-AF65-F5344CB8AC3E}">
        <p14:creationId xmlns:p14="http://schemas.microsoft.com/office/powerpoint/2010/main" val="184612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Cities and towns are</a:t>
            </a:r>
            <a:r>
              <a:rPr lang="en-US" baseline="0" dirty="0"/>
              <a:t> non- coterminous</a:t>
            </a:r>
          </a:p>
          <a:p>
            <a:r>
              <a:rPr lang="en-US" baseline="0" dirty="0"/>
              <a:t>Villages are located within parts of one or more Town.</a:t>
            </a:r>
          </a:p>
          <a:p>
            <a:r>
              <a:rPr lang="en-US" baseline="0" dirty="0"/>
              <a:t>Cities</a:t>
            </a:r>
          </a:p>
          <a:p>
            <a:r>
              <a:rPr lang="en-US" baseline="0" dirty="0"/>
              <a:t>Villages</a:t>
            </a:r>
          </a:p>
          <a:p>
            <a:r>
              <a:rPr lang="en-US" baseline="0" dirty="0"/>
              <a:t>School Districts</a:t>
            </a:r>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23</a:t>
            </a:fld>
            <a:endParaRPr lang="en-US"/>
          </a:p>
        </p:txBody>
      </p:sp>
    </p:spTree>
    <p:extLst>
      <p:ext uri="{BB962C8B-B14F-4D97-AF65-F5344CB8AC3E}">
        <p14:creationId xmlns:p14="http://schemas.microsoft.com/office/powerpoint/2010/main" val="3764200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1487" y="4970393"/>
            <a:ext cx="5486400" cy="3600450"/>
          </a:xfrm>
        </p:spPr>
        <p:txBody>
          <a:bodyPr/>
          <a:lstStyle/>
          <a:p>
            <a:pPr>
              <a:buFont typeface="Arial" panose="020B0604020202020204" pitchFamily="34" charset="0"/>
              <a:buChar char="•"/>
            </a:pPr>
            <a:r>
              <a:rPr lang="en-US" dirty="0">
                <a:solidFill>
                  <a:srgbClr val="000000"/>
                </a:solidFill>
              </a:rPr>
              <a:t>Bolton </a:t>
            </a:r>
            <a:r>
              <a:rPr lang="en-US" b="1" dirty="0">
                <a:solidFill>
                  <a:srgbClr val="000000"/>
                </a:solidFill>
              </a:rPr>
              <a:t>School</a:t>
            </a:r>
            <a:r>
              <a:rPr lang="en-US" dirty="0">
                <a:solidFill>
                  <a:srgbClr val="000000"/>
                </a:solidFill>
              </a:rPr>
              <a:t> District. Bolton Landing. ... </a:t>
            </a:r>
          </a:p>
          <a:p>
            <a:pPr>
              <a:buFont typeface="Arial" panose="020B0604020202020204" pitchFamily="34" charset="0"/>
              <a:buChar char="•"/>
            </a:pPr>
            <a:r>
              <a:rPr lang="en-US" dirty="0">
                <a:solidFill>
                  <a:srgbClr val="000000"/>
                </a:solidFill>
              </a:rPr>
              <a:t>Glens Falls City </a:t>
            </a:r>
            <a:r>
              <a:rPr lang="en-US" b="1" dirty="0">
                <a:solidFill>
                  <a:srgbClr val="000000"/>
                </a:solidFill>
              </a:rPr>
              <a:t>School</a:t>
            </a:r>
            <a:r>
              <a:rPr lang="en-US" dirty="0">
                <a:solidFill>
                  <a:srgbClr val="000000"/>
                </a:solidFill>
              </a:rPr>
              <a:t> District. Glens Falls.</a:t>
            </a:r>
          </a:p>
          <a:p>
            <a:pPr>
              <a:buFont typeface="Arial" panose="020B0604020202020204" pitchFamily="34" charset="0"/>
              <a:buChar char="•"/>
            </a:pPr>
            <a:r>
              <a:rPr lang="en-US" dirty="0">
                <a:solidFill>
                  <a:srgbClr val="000000"/>
                </a:solidFill>
              </a:rPr>
              <a:t>Glens Falls Common </a:t>
            </a:r>
            <a:r>
              <a:rPr lang="en-US" b="1" dirty="0">
                <a:solidFill>
                  <a:srgbClr val="000000"/>
                </a:solidFill>
              </a:rPr>
              <a:t>School</a:t>
            </a:r>
            <a:r>
              <a:rPr lang="en-US" dirty="0">
                <a:solidFill>
                  <a:srgbClr val="000000"/>
                </a:solidFill>
              </a:rPr>
              <a:t> District. Glens Falls. ... </a:t>
            </a:r>
          </a:p>
          <a:p>
            <a:pPr>
              <a:buFont typeface="Arial" panose="020B0604020202020204" pitchFamily="34" charset="0"/>
              <a:buChar char="•"/>
            </a:pPr>
            <a:r>
              <a:rPr lang="en-US" dirty="0">
                <a:solidFill>
                  <a:srgbClr val="000000"/>
                </a:solidFill>
              </a:rPr>
              <a:t>Hadley-Luzerne </a:t>
            </a:r>
            <a:r>
              <a:rPr lang="en-US" b="1" dirty="0">
                <a:solidFill>
                  <a:srgbClr val="000000"/>
                </a:solidFill>
              </a:rPr>
              <a:t>School</a:t>
            </a:r>
            <a:r>
              <a:rPr lang="en-US" dirty="0">
                <a:solidFill>
                  <a:srgbClr val="000000"/>
                </a:solidFill>
              </a:rPr>
              <a:t> District. ... </a:t>
            </a:r>
          </a:p>
          <a:p>
            <a:pPr>
              <a:buFont typeface="Arial" panose="020B0604020202020204" pitchFamily="34" charset="0"/>
              <a:buChar char="•"/>
            </a:pPr>
            <a:r>
              <a:rPr lang="en-US" dirty="0" err="1">
                <a:solidFill>
                  <a:srgbClr val="000000"/>
                </a:solidFill>
              </a:rPr>
              <a:t>Johnsburg</a:t>
            </a:r>
            <a:r>
              <a:rPr lang="en-US" dirty="0">
                <a:solidFill>
                  <a:srgbClr val="000000"/>
                </a:solidFill>
              </a:rPr>
              <a:t> </a:t>
            </a:r>
            <a:r>
              <a:rPr lang="en-US" b="1" dirty="0">
                <a:solidFill>
                  <a:srgbClr val="000000"/>
                </a:solidFill>
              </a:rPr>
              <a:t>School</a:t>
            </a:r>
            <a:r>
              <a:rPr lang="en-US" dirty="0">
                <a:solidFill>
                  <a:srgbClr val="000000"/>
                </a:solidFill>
              </a:rPr>
              <a:t> District. ... </a:t>
            </a:r>
          </a:p>
          <a:p>
            <a:pPr>
              <a:buFont typeface="Arial" panose="020B0604020202020204" pitchFamily="34" charset="0"/>
              <a:buChar char="•"/>
            </a:pPr>
            <a:r>
              <a:rPr lang="en-US" dirty="0">
                <a:solidFill>
                  <a:srgbClr val="000000"/>
                </a:solidFill>
              </a:rPr>
              <a:t>Lake George </a:t>
            </a:r>
            <a:r>
              <a:rPr lang="en-US" b="1" dirty="0">
                <a:solidFill>
                  <a:srgbClr val="000000"/>
                </a:solidFill>
              </a:rPr>
              <a:t>School</a:t>
            </a:r>
            <a:r>
              <a:rPr lang="en-US" dirty="0">
                <a:solidFill>
                  <a:srgbClr val="000000"/>
                </a:solidFill>
              </a:rPr>
              <a:t> District. ... </a:t>
            </a:r>
          </a:p>
          <a:p>
            <a:pPr>
              <a:buFont typeface="Arial" panose="020B0604020202020204" pitchFamily="34" charset="0"/>
              <a:buChar char="•"/>
            </a:pPr>
            <a:r>
              <a:rPr lang="en-US" dirty="0">
                <a:solidFill>
                  <a:srgbClr val="000000"/>
                </a:solidFill>
              </a:rPr>
              <a:t>North </a:t>
            </a:r>
            <a:r>
              <a:rPr lang="en-US" b="1" dirty="0">
                <a:solidFill>
                  <a:srgbClr val="000000"/>
                </a:solidFill>
              </a:rPr>
              <a:t>Warren School</a:t>
            </a:r>
            <a:r>
              <a:rPr lang="en-US" dirty="0">
                <a:solidFill>
                  <a:srgbClr val="000000"/>
                </a:solidFill>
              </a:rPr>
              <a:t> District. ... </a:t>
            </a:r>
          </a:p>
          <a:p>
            <a:pPr>
              <a:buFont typeface="Arial" panose="020B0604020202020204" pitchFamily="34" charset="0"/>
              <a:buChar char="•"/>
            </a:pPr>
            <a:r>
              <a:rPr lang="en-US" dirty="0">
                <a:solidFill>
                  <a:srgbClr val="000000"/>
                </a:solidFill>
              </a:rPr>
              <a:t>Queensbury </a:t>
            </a:r>
            <a:r>
              <a:rPr lang="en-US" b="1" dirty="0">
                <a:solidFill>
                  <a:srgbClr val="000000"/>
                </a:solidFill>
              </a:rPr>
              <a:t>School</a:t>
            </a:r>
            <a:r>
              <a:rPr lang="en-US" dirty="0">
                <a:solidFill>
                  <a:srgbClr val="000000"/>
                </a:solidFill>
              </a:rPr>
              <a:t> District.</a:t>
            </a:r>
          </a:p>
          <a:p>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24</a:t>
            </a:fld>
            <a:endParaRPr lang="en-US"/>
          </a:p>
        </p:txBody>
      </p:sp>
    </p:spTree>
    <p:extLst>
      <p:ext uri="{BB962C8B-B14F-4D97-AF65-F5344CB8AC3E}">
        <p14:creationId xmlns:p14="http://schemas.microsoft.com/office/powerpoint/2010/main" val="924228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25</a:t>
            </a:fld>
            <a:endParaRPr lang="en-US"/>
          </a:p>
        </p:txBody>
      </p:sp>
    </p:spTree>
    <p:extLst>
      <p:ext uri="{BB962C8B-B14F-4D97-AF65-F5344CB8AC3E}">
        <p14:creationId xmlns:p14="http://schemas.microsoft.com/office/powerpoint/2010/main" val="3329944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26</a:t>
            </a:fld>
            <a:endParaRPr lang="en-US"/>
          </a:p>
        </p:txBody>
      </p:sp>
    </p:spTree>
    <p:extLst>
      <p:ext uri="{BB962C8B-B14F-4D97-AF65-F5344CB8AC3E}">
        <p14:creationId xmlns:p14="http://schemas.microsoft.com/office/powerpoint/2010/main" val="3795812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27</a:t>
            </a:fld>
            <a:endParaRPr lang="en-US"/>
          </a:p>
        </p:txBody>
      </p:sp>
    </p:spTree>
    <p:extLst>
      <p:ext uri="{BB962C8B-B14F-4D97-AF65-F5344CB8AC3E}">
        <p14:creationId xmlns:p14="http://schemas.microsoft.com/office/powerpoint/2010/main" val="2542848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28</a:t>
            </a:fld>
            <a:endParaRPr lang="en-US"/>
          </a:p>
        </p:txBody>
      </p:sp>
    </p:spTree>
    <p:extLst>
      <p:ext uri="{BB962C8B-B14F-4D97-AF65-F5344CB8AC3E}">
        <p14:creationId xmlns:p14="http://schemas.microsoft.com/office/powerpoint/2010/main" val="2284766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Argyle </a:t>
            </a:r>
            <a:r>
              <a:rPr lang="en-US" b="1"/>
              <a:t>School District</a:t>
            </a:r>
            <a:r>
              <a:rPr lang="en-US"/>
              <a:t>. Argyle. ... </a:t>
            </a:r>
          </a:p>
          <a:p>
            <a:r>
              <a:rPr lang="en-US"/>
              <a:t>Cambridge </a:t>
            </a:r>
            <a:r>
              <a:rPr lang="en-US" b="1"/>
              <a:t>School District</a:t>
            </a:r>
            <a:r>
              <a:rPr lang="en-US"/>
              <a:t>. Cambridge. ... </a:t>
            </a:r>
          </a:p>
          <a:p>
            <a:r>
              <a:rPr lang="en-US"/>
              <a:t>Fort Ann </a:t>
            </a:r>
            <a:r>
              <a:rPr lang="en-US" b="1"/>
              <a:t>School District</a:t>
            </a:r>
            <a:r>
              <a:rPr lang="en-US"/>
              <a:t>. Fort Ann. ... </a:t>
            </a:r>
          </a:p>
          <a:p>
            <a:r>
              <a:rPr lang="en-US"/>
              <a:t>Fort Edward </a:t>
            </a:r>
            <a:r>
              <a:rPr lang="en-US" b="1"/>
              <a:t>School District</a:t>
            </a:r>
            <a:r>
              <a:rPr lang="en-US"/>
              <a:t>. Fort Edward. ... </a:t>
            </a:r>
          </a:p>
          <a:p>
            <a:r>
              <a:rPr lang="en-US"/>
              <a:t>Granville </a:t>
            </a:r>
            <a:r>
              <a:rPr lang="en-US" b="1"/>
              <a:t>School District</a:t>
            </a:r>
            <a:r>
              <a:rPr lang="en-US"/>
              <a:t>. Granville. ... </a:t>
            </a:r>
          </a:p>
          <a:p>
            <a:r>
              <a:rPr lang="en-US"/>
              <a:t>Greenwich </a:t>
            </a:r>
            <a:r>
              <a:rPr lang="en-US" b="1"/>
              <a:t>School District</a:t>
            </a:r>
            <a:r>
              <a:rPr lang="en-US"/>
              <a:t>. Greenwich. ... </a:t>
            </a:r>
          </a:p>
          <a:p>
            <a:r>
              <a:rPr lang="en-US"/>
              <a:t>Hartford </a:t>
            </a:r>
            <a:r>
              <a:rPr lang="en-US" b="1"/>
              <a:t>School District</a:t>
            </a:r>
            <a:r>
              <a:rPr lang="en-US"/>
              <a:t>. ... </a:t>
            </a:r>
          </a:p>
          <a:p>
            <a:r>
              <a:rPr lang="en-US"/>
              <a:t>Hudson Falls </a:t>
            </a:r>
            <a:r>
              <a:rPr lang="en-US" b="1"/>
              <a:t>School District</a:t>
            </a:r>
            <a:r>
              <a:rPr lang="en-US"/>
              <a:t>.</a:t>
            </a:r>
          </a:p>
        </p:txBody>
      </p:sp>
      <p:sp>
        <p:nvSpPr>
          <p:cNvPr id="4" name="Slide Number Placeholder 3"/>
          <p:cNvSpPr>
            <a:spLocks noGrp="1"/>
          </p:cNvSpPr>
          <p:nvPr>
            <p:ph type="sldNum" sz="quarter" idx="10"/>
          </p:nvPr>
        </p:nvSpPr>
        <p:spPr/>
        <p:txBody>
          <a:bodyPr/>
          <a:lstStyle/>
          <a:p>
            <a:fld id="{80103399-81A7-4970-8BC3-2AA7F6D473D1}" type="slidenum">
              <a:rPr lang="en-US" smtClean="0"/>
              <a:t>29</a:t>
            </a:fld>
            <a:endParaRPr lang="en-US"/>
          </a:p>
        </p:txBody>
      </p:sp>
    </p:spTree>
    <p:extLst>
      <p:ext uri="{BB962C8B-B14F-4D97-AF65-F5344CB8AC3E}">
        <p14:creationId xmlns:p14="http://schemas.microsoft.com/office/powerpoint/2010/main" val="413751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3</a:t>
            </a:fld>
            <a:endParaRPr lang="en-US"/>
          </a:p>
        </p:txBody>
      </p:sp>
    </p:spTree>
    <p:extLst>
      <p:ext uri="{BB962C8B-B14F-4D97-AF65-F5344CB8AC3E}">
        <p14:creationId xmlns:p14="http://schemas.microsoft.com/office/powerpoint/2010/main" val="714954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30</a:t>
            </a:fld>
            <a:endParaRPr lang="en-US"/>
          </a:p>
        </p:txBody>
      </p:sp>
    </p:spTree>
    <p:extLst>
      <p:ext uri="{BB962C8B-B14F-4D97-AF65-F5344CB8AC3E}">
        <p14:creationId xmlns:p14="http://schemas.microsoft.com/office/powerpoint/2010/main" val="2211277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31</a:t>
            </a:fld>
            <a:endParaRPr lang="en-US"/>
          </a:p>
        </p:txBody>
      </p:sp>
    </p:spTree>
    <p:extLst>
      <p:ext uri="{BB962C8B-B14F-4D97-AF65-F5344CB8AC3E}">
        <p14:creationId xmlns:p14="http://schemas.microsoft.com/office/powerpoint/2010/main" val="35500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32</a:t>
            </a:fld>
            <a:endParaRPr lang="en-US"/>
          </a:p>
        </p:txBody>
      </p:sp>
    </p:spTree>
    <p:extLst>
      <p:ext uri="{BB962C8B-B14F-4D97-AF65-F5344CB8AC3E}">
        <p14:creationId xmlns:p14="http://schemas.microsoft.com/office/powerpoint/2010/main" val="89037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773" y="4656931"/>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33</a:t>
            </a:fld>
            <a:endParaRPr lang="en-US"/>
          </a:p>
        </p:txBody>
      </p:sp>
    </p:spTree>
    <p:extLst>
      <p:ext uri="{BB962C8B-B14F-4D97-AF65-F5344CB8AC3E}">
        <p14:creationId xmlns:p14="http://schemas.microsoft.com/office/powerpoint/2010/main" val="77094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34</a:t>
            </a:fld>
            <a:endParaRPr lang="en-US"/>
          </a:p>
        </p:txBody>
      </p:sp>
    </p:spTree>
    <p:extLst>
      <p:ext uri="{BB962C8B-B14F-4D97-AF65-F5344CB8AC3E}">
        <p14:creationId xmlns:p14="http://schemas.microsoft.com/office/powerpoint/2010/main" val="3519973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35</a:t>
            </a:fld>
            <a:endParaRPr lang="en-US"/>
          </a:p>
        </p:txBody>
      </p:sp>
    </p:spTree>
    <p:extLst>
      <p:ext uri="{BB962C8B-B14F-4D97-AF65-F5344CB8AC3E}">
        <p14:creationId xmlns:p14="http://schemas.microsoft.com/office/powerpoint/2010/main" val="327166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08E8EE1C-208F-4AD4-8F31-628A3B8B642A}" type="slidenum">
              <a:rPr lang="en-US" altLang="en-US" sz="1200" smtClean="0"/>
              <a:pPr/>
              <a:t>4</a:t>
            </a:fld>
            <a:endParaRPr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b="1" dirty="0"/>
          </a:p>
        </p:txBody>
      </p:sp>
    </p:spTree>
    <p:extLst>
      <p:ext uri="{BB962C8B-B14F-4D97-AF65-F5344CB8AC3E}">
        <p14:creationId xmlns:p14="http://schemas.microsoft.com/office/powerpoint/2010/main" val="337321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A96E53D6-B291-45C3-8901-E727792CF78E}" type="slidenum">
              <a:rPr lang="en-US" altLang="en-US" sz="1200" smtClean="0"/>
              <a:pPr/>
              <a:t>5</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b="1" dirty="0"/>
          </a:p>
          <a:p>
            <a:pPr eaLnBrk="1" hangingPunct="1"/>
            <a:endParaRPr lang="en-US" altLang="en-US" b="1" dirty="0"/>
          </a:p>
          <a:p>
            <a:pPr eaLnBrk="1" hangingPunct="1"/>
            <a:r>
              <a:rPr lang="en-US" altLang="en-US" dirty="0"/>
              <a:t>Saratoga Springs and Mechanicville have Supervisors who wear “one hat”</a:t>
            </a:r>
          </a:p>
          <a:p>
            <a:pPr eaLnBrk="1" hangingPunct="1"/>
            <a:r>
              <a:rPr lang="en-US" altLang="en-US" dirty="0"/>
              <a:t>Clifton Park has one additional “one hat” Supervisor, along with a “two hat</a:t>
            </a:r>
          </a:p>
          <a:p>
            <a:pPr eaLnBrk="1" hangingPunct="1"/>
            <a:endParaRPr lang="en-US" altLang="en-US" dirty="0"/>
          </a:p>
          <a:p>
            <a:pPr eaLnBrk="1" hangingPunct="1"/>
            <a:r>
              <a:rPr lang="en-US" altLang="en-US" dirty="0"/>
              <a:t>Supervisors seem to have primary allegiance to their towns.</a:t>
            </a:r>
          </a:p>
          <a:p>
            <a:pPr eaLnBrk="1" hangingPunct="1"/>
            <a:endParaRPr lang="en-US" altLang="en-US" dirty="0"/>
          </a:p>
          <a:p>
            <a:pPr eaLnBrk="1" hangingPunct="1"/>
            <a:r>
              <a:rPr lang="en-US" altLang="en-US" dirty="0"/>
              <a:t>Current position is to add a 2</a:t>
            </a:r>
            <a:r>
              <a:rPr lang="en-US" altLang="en-US" baseline="30000" dirty="0"/>
              <a:t>nd</a:t>
            </a:r>
            <a:r>
              <a:rPr lang="en-US" altLang="en-US" dirty="0"/>
              <a:t> Supervisor when the population reaches 25,000</a:t>
            </a:r>
          </a:p>
          <a:p>
            <a:pPr eaLnBrk="1" hangingPunct="1"/>
            <a:endParaRPr lang="en-US" altLang="en-US" dirty="0"/>
          </a:p>
          <a:p>
            <a:pPr eaLnBrk="1" hangingPunct="1"/>
            <a:r>
              <a:rPr lang="en-US" altLang="en-US" dirty="0"/>
              <a:t>Milton and </a:t>
            </a:r>
            <a:r>
              <a:rPr lang="en-US" altLang="en-US" dirty="0" err="1"/>
              <a:t>Halfmoon</a:t>
            </a:r>
            <a:r>
              <a:rPr lang="en-US" altLang="en-US" dirty="0"/>
              <a:t> expected to reach this mark in2020 or  2030 census, , not expected in the 2010 census</a:t>
            </a:r>
          </a:p>
        </p:txBody>
      </p:sp>
    </p:spTree>
    <p:extLst>
      <p:ext uri="{BB962C8B-B14F-4D97-AF65-F5344CB8AC3E}">
        <p14:creationId xmlns:p14="http://schemas.microsoft.com/office/powerpoint/2010/main" val="1526201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fld id="{A96E53D6-B291-45C3-8901-E727792CF78E}" type="slidenum">
              <a:rPr lang="en-US" altLang="en-US" sz="1200" smtClean="0"/>
              <a:pPr/>
              <a:t>6</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b="1" dirty="0"/>
          </a:p>
          <a:p>
            <a:pPr eaLnBrk="1" hangingPunct="1"/>
            <a:endParaRPr lang="en-US" altLang="en-US" b="1" dirty="0"/>
          </a:p>
          <a:p>
            <a:pPr eaLnBrk="1" hangingPunct="1"/>
            <a:r>
              <a:rPr lang="en-US" altLang="en-US" dirty="0"/>
              <a:t>Saratoga Springs and Mechanicville have Supervisors who wear “one hat”</a:t>
            </a:r>
          </a:p>
          <a:p>
            <a:pPr eaLnBrk="1" hangingPunct="1"/>
            <a:r>
              <a:rPr lang="en-US" altLang="en-US" dirty="0"/>
              <a:t>Clifton Park has one additional “one hat” Supervisor, along with a “two hat</a:t>
            </a:r>
          </a:p>
          <a:p>
            <a:pPr eaLnBrk="1" hangingPunct="1"/>
            <a:endParaRPr lang="en-US" altLang="en-US" dirty="0"/>
          </a:p>
          <a:p>
            <a:pPr eaLnBrk="1" hangingPunct="1"/>
            <a:r>
              <a:rPr lang="en-US" altLang="en-US" dirty="0"/>
              <a:t>Supervisors seem to have primary allegiance to their towns.</a:t>
            </a:r>
          </a:p>
          <a:p>
            <a:pPr eaLnBrk="1" hangingPunct="1"/>
            <a:endParaRPr lang="en-US" altLang="en-US" dirty="0"/>
          </a:p>
          <a:p>
            <a:pPr eaLnBrk="1" hangingPunct="1"/>
            <a:r>
              <a:rPr lang="en-US" altLang="en-US" dirty="0"/>
              <a:t>Current position is to add a 2</a:t>
            </a:r>
            <a:r>
              <a:rPr lang="en-US" altLang="en-US" baseline="30000" dirty="0"/>
              <a:t>nd</a:t>
            </a:r>
            <a:r>
              <a:rPr lang="en-US" altLang="en-US" dirty="0"/>
              <a:t> Supervisor when the population reaches 25,000</a:t>
            </a:r>
          </a:p>
          <a:p>
            <a:pPr eaLnBrk="1" hangingPunct="1"/>
            <a:endParaRPr lang="en-US" altLang="en-US" dirty="0"/>
          </a:p>
          <a:p>
            <a:pPr eaLnBrk="1" hangingPunct="1"/>
            <a:r>
              <a:rPr lang="en-US" altLang="en-US" dirty="0"/>
              <a:t>Milton and </a:t>
            </a:r>
            <a:r>
              <a:rPr lang="en-US" altLang="en-US" dirty="0" err="1"/>
              <a:t>Halfmoon</a:t>
            </a:r>
            <a:r>
              <a:rPr lang="en-US" altLang="en-US" dirty="0"/>
              <a:t> expected to reach this mark in2020 or  2030 census, , not expected in the 2010 census</a:t>
            </a:r>
          </a:p>
        </p:txBody>
      </p:sp>
    </p:spTree>
    <p:extLst>
      <p:ext uri="{BB962C8B-B14F-4D97-AF65-F5344CB8AC3E}">
        <p14:creationId xmlns:p14="http://schemas.microsoft.com/office/powerpoint/2010/main" val="147328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7</a:t>
            </a:fld>
            <a:endParaRPr lang="en-US"/>
          </a:p>
        </p:txBody>
      </p:sp>
    </p:spTree>
    <p:extLst>
      <p:ext uri="{BB962C8B-B14F-4D97-AF65-F5344CB8AC3E}">
        <p14:creationId xmlns:p14="http://schemas.microsoft.com/office/powerpoint/2010/main" val="348913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03399-81A7-4970-8BC3-2AA7F6D473D1}" type="slidenum">
              <a:rPr lang="en-US" smtClean="0"/>
              <a:t>8</a:t>
            </a:fld>
            <a:endParaRPr lang="en-US"/>
          </a:p>
        </p:txBody>
      </p:sp>
    </p:spTree>
    <p:extLst>
      <p:ext uri="{BB962C8B-B14F-4D97-AF65-F5344CB8AC3E}">
        <p14:creationId xmlns:p14="http://schemas.microsoft.com/office/powerpoint/2010/main" val="99310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a:t>
            </a:r>
            <a:r>
              <a:rPr lang="en-US" baseline="0" dirty="0"/>
              <a:t> the Chair of the BOS serves for only one year – and usually has served as Chair of the Law &amp; Finance Committee the previous year.</a:t>
            </a:r>
            <a:endParaRPr lang="en-US" dirty="0"/>
          </a:p>
        </p:txBody>
      </p:sp>
      <p:sp>
        <p:nvSpPr>
          <p:cNvPr id="4" name="Slide Number Placeholder 3"/>
          <p:cNvSpPr>
            <a:spLocks noGrp="1"/>
          </p:cNvSpPr>
          <p:nvPr>
            <p:ph type="sldNum" sz="quarter" idx="10"/>
          </p:nvPr>
        </p:nvSpPr>
        <p:spPr/>
        <p:txBody>
          <a:bodyPr/>
          <a:lstStyle/>
          <a:p>
            <a:fld id="{80103399-81A7-4970-8BC3-2AA7F6D473D1}" type="slidenum">
              <a:rPr lang="en-US" smtClean="0"/>
              <a:t>9</a:t>
            </a:fld>
            <a:endParaRPr lang="en-US"/>
          </a:p>
        </p:txBody>
      </p:sp>
    </p:spTree>
    <p:extLst>
      <p:ext uri="{BB962C8B-B14F-4D97-AF65-F5344CB8AC3E}">
        <p14:creationId xmlns:p14="http://schemas.microsoft.com/office/powerpoint/2010/main" val="331165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0AE8D1-FF3C-415A-97CF-9DE4DB2BF0A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183786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AE8D1-FF3C-415A-97CF-9DE4DB2BF0A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120659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AE8D1-FF3C-415A-97CF-9DE4DB2BF0A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216508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AE8D1-FF3C-415A-97CF-9DE4DB2BF0A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321848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0AE8D1-FF3C-415A-97CF-9DE4DB2BF0A1}" type="datetimeFigureOut">
              <a:rPr lang="en-US" smtClean="0"/>
              <a:t>9/29/2019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363427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0AE8D1-FF3C-415A-97CF-9DE4DB2BF0A1}" type="datetimeFigureOut">
              <a:rPr lang="en-US" smtClean="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353979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0AE8D1-FF3C-415A-97CF-9DE4DB2BF0A1}" type="datetimeFigureOut">
              <a:rPr lang="en-US" smtClean="0"/>
              <a:t>9/29/2019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71253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0AE8D1-FF3C-415A-97CF-9DE4DB2BF0A1}" type="datetimeFigureOut">
              <a:rPr lang="en-US" smtClean="0"/>
              <a:t>9/29/2019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93541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AE8D1-FF3C-415A-97CF-9DE4DB2BF0A1}" type="datetimeFigureOut">
              <a:rPr lang="en-US" smtClean="0"/>
              <a:t>9/29/2019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115849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0AE8D1-FF3C-415A-97CF-9DE4DB2BF0A1}" type="datetimeFigureOut">
              <a:rPr lang="en-US" smtClean="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24843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0AE8D1-FF3C-415A-97CF-9DE4DB2BF0A1}" type="datetimeFigureOut">
              <a:rPr lang="en-US" smtClean="0"/>
              <a:t>9/29/2019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91274D-6E35-4F1D-AF77-203B7173291F}" type="slidenum">
              <a:rPr lang="en-US" smtClean="0"/>
              <a:t>‹#›</a:t>
            </a:fld>
            <a:endParaRPr lang="en-US"/>
          </a:p>
        </p:txBody>
      </p:sp>
    </p:spTree>
    <p:extLst>
      <p:ext uri="{BB962C8B-B14F-4D97-AF65-F5344CB8AC3E}">
        <p14:creationId xmlns:p14="http://schemas.microsoft.com/office/powerpoint/2010/main" val="339178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AE8D1-FF3C-415A-97CF-9DE4DB2BF0A1}" type="datetimeFigureOut">
              <a:rPr lang="en-US" smtClean="0"/>
              <a:t>9/29/2019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1274D-6E35-4F1D-AF77-203B7173291F}" type="slidenum">
              <a:rPr lang="en-US" smtClean="0"/>
              <a:t>‹#›</a:t>
            </a:fld>
            <a:endParaRPr lang="en-US"/>
          </a:p>
        </p:txBody>
      </p:sp>
    </p:spTree>
    <p:extLst>
      <p:ext uri="{BB962C8B-B14F-4D97-AF65-F5344CB8AC3E}">
        <p14:creationId xmlns:p14="http://schemas.microsoft.com/office/powerpoint/2010/main" val="2833862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wvsaratog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hyperlink" Target="https://www.saratogacountyny.gov/?page_id=308" TargetMode="External"/><Relationship Id="rId13" Type="http://schemas.openxmlformats.org/officeDocument/2006/relationships/hyperlink" Target="https://www.saratogacountyny.gov/?page_id=332" TargetMode="External"/><Relationship Id="rId18" Type="http://schemas.openxmlformats.org/officeDocument/2006/relationships/hyperlink" Target="https://www.saratogacountyny.gov/?page_id=358" TargetMode="External"/><Relationship Id="rId3" Type="http://schemas.openxmlformats.org/officeDocument/2006/relationships/hyperlink" Target="https://www.saratogacountyny.gov/?page_id=241" TargetMode="External"/><Relationship Id="rId21" Type="http://schemas.openxmlformats.org/officeDocument/2006/relationships/hyperlink" Target="https://www.saratogacountyny.gov/?page_id=368" TargetMode="External"/><Relationship Id="rId7" Type="http://schemas.openxmlformats.org/officeDocument/2006/relationships/hyperlink" Target="https://www.saratogacountyny.gov/?page_id=303" TargetMode="External"/><Relationship Id="rId12" Type="http://schemas.openxmlformats.org/officeDocument/2006/relationships/hyperlink" Target="https://www.saratogacountyny.gov/?page_id=327" TargetMode="External"/><Relationship Id="rId17" Type="http://schemas.openxmlformats.org/officeDocument/2006/relationships/hyperlink" Target="https://www.saratogacountyny.gov/?page_id=353" TargetMode="External"/><Relationship Id="rId2" Type="http://schemas.openxmlformats.org/officeDocument/2006/relationships/notesSlide" Target="../notesSlides/notesSlide18.xml"/><Relationship Id="rId16" Type="http://schemas.openxmlformats.org/officeDocument/2006/relationships/hyperlink" Target="https://www.saratogacountyny.gov/?page_id=345" TargetMode="External"/><Relationship Id="rId20" Type="http://schemas.openxmlformats.org/officeDocument/2006/relationships/hyperlink" Target="https://www.saratogacountyny.gov/?page_id=364" TargetMode="External"/><Relationship Id="rId1" Type="http://schemas.openxmlformats.org/officeDocument/2006/relationships/slideLayout" Target="../slideLayouts/slideLayout4.xml"/><Relationship Id="rId6" Type="http://schemas.openxmlformats.org/officeDocument/2006/relationships/hyperlink" Target="https://www.saratogacountyny.gov/?page_id=299" TargetMode="External"/><Relationship Id="rId11" Type="http://schemas.openxmlformats.org/officeDocument/2006/relationships/hyperlink" Target="https://www.saratogacountyny.gov/?page_id=322" TargetMode="External"/><Relationship Id="rId5" Type="http://schemas.openxmlformats.org/officeDocument/2006/relationships/hyperlink" Target="https://www.saratogacountyny.gov/?page_id=295" TargetMode="External"/><Relationship Id="rId15" Type="http://schemas.openxmlformats.org/officeDocument/2006/relationships/hyperlink" Target="https://www.saratogacountyny.gov/?page_id=336" TargetMode="External"/><Relationship Id="rId23" Type="http://schemas.openxmlformats.org/officeDocument/2006/relationships/hyperlink" Target="https://www.saratogacountyny.gov/?page_id=377" TargetMode="External"/><Relationship Id="rId10" Type="http://schemas.openxmlformats.org/officeDocument/2006/relationships/hyperlink" Target="https://www.saratogacountyny.gov/?page_id=319" TargetMode="External"/><Relationship Id="rId19" Type="http://schemas.openxmlformats.org/officeDocument/2006/relationships/hyperlink" Target="https://www.saratogacountyny.gov/?page_id=361" TargetMode="External"/><Relationship Id="rId4" Type="http://schemas.openxmlformats.org/officeDocument/2006/relationships/hyperlink" Target="https://www.saratogacountyny.gov/?page_id=243" TargetMode="External"/><Relationship Id="rId9" Type="http://schemas.openxmlformats.org/officeDocument/2006/relationships/hyperlink" Target="https://www.saratogacountyny.gov/?page_id=314" TargetMode="External"/><Relationship Id="rId14" Type="http://schemas.openxmlformats.org/officeDocument/2006/relationships/hyperlink" Target="https://www.saratogacountyny.gov/?page_id=341" TargetMode="External"/><Relationship Id="rId22" Type="http://schemas.openxmlformats.org/officeDocument/2006/relationships/hyperlink" Target="https://www.saratogacountyny.gov/?page_id=372"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saratogacountyny.gov/?page_id=1560" TargetMode="External"/><Relationship Id="rId3" Type="http://schemas.openxmlformats.org/officeDocument/2006/relationships/hyperlink" Target="https://www.saratogacountyny.gov/?page_id=423" TargetMode="External"/><Relationship Id="rId7" Type="http://schemas.openxmlformats.org/officeDocument/2006/relationships/hyperlink" Target="https://www.saratogacountyny.gov/?page_id=119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saratogacountyny.gov/?page_id=1486" TargetMode="External"/><Relationship Id="rId5" Type="http://schemas.openxmlformats.org/officeDocument/2006/relationships/hyperlink" Target="https://www.saratogacountyny.gov/?page_id=1477" TargetMode="External"/><Relationship Id="rId4" Type="http://schemas.openxmlformats.org/officeDocument/2006/relationships/hyperlink" Target="https://www.saratogacountyny.gov/?page_id=2903" TargetMode="External"/><Relationship Id="rId9" Type="http://schemas.openxmlformats.org/officeDocument/2006/relationships/hyperlink" Target="https://www.saratogacountyny.gov/?page_id=146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saratogacountyny.gov/?page_id=308" TargetMode="External"/><Relationship Id="rId13" Type="http://schemas.openxmlformats.org/officeDocument/2006/relationships/hyperlink" Target="https://www.saratogacountyny.gov/?page_id=332" TargetMode="External"/><Relationship Id="rId18" Type="http://schemas.openxmlformats.org/officeDocument/2006/relationships/hyperlink" Target="https://www.saratogacountyny.gov/?page_id=358" TargetMode="External"/><Relationship Id="rId3" Type="http://schemas.openxmlformats.org/officeDocument/2006/relationships/hyperlink" Target="https://www.saratogacountyny.gov/?page_id=241" TargetMode="External"/><Relationship Id="rId21" Type="http://schemas.openxmlformats.org/officeDocument/2006/relationships/hyperlink" Target="https://www.saratogacountyny.gov/?page_id=368" TargetMode="External"/><Relationship Id="rId7" Type="http://schemas.openxmlformats.org/officeDocument/2006/relationships/hyperlink" Target="https://www.saratogacountyny.gov/?page_id=303" TargetMode="External"/><Relationship Id="rId12" Type="http://schemas.openxmlformats.org/officeDocument/2006/relationships/hyperlink" Target="https://www.saratogacountyny.gov/?page_id=327" TargetMode="External"/><Relationship Id="rId17" Type="http://schemas.openxmlformats.org/officeDocument/2006/relationships/hyperlink" Target="https://www.saratogacountyny.gov/?page_id=353" TargetMode="External"/><Relationship Id="rId2" Type="http://schemas.openxmlformats.org/officeDocument/2006/relationships/notesSlide" Target="../notesSlides/notesSlide25.xml"/><Relationship Id="rId16" Type="http://schemas.openxmlformats.org/officeDocument/2006/relationships/hyperlink" Target="https://www.saratogacountyny.gov/?page_id=345" TargetMode="External"/><Relationship Id="rId20" Type="http://schemas.openxmlformats.org/officeDocument/2006/relationships/hyperlink" Target="https://www.saratogacountyny.gov/?page_id=364" TargetMode="External"/><Relationship Id="rId1" Type="http://schemas.openxmlformats.org/officeDocument/2006/relationships/slideLayout" Target="../slideLayouts/slideLayout4.xml"/><Relationship Id="rId6" Type="http://schemas.openxmlformats.org/officeDocument/2006/relationships/hyperlink" Target="https://www.saratogacountyny.gov/?page_id=299" TargetMode="External"/><Relationship Id="rId11" Type="http://schemas.openxmlformats.org/officeDocument/2006/relationships/hyperlink" Target="https://www.saratogacountyny.gov/?page_id=322" TargetMode="External"/><Relationship Id="rId5" Type="http://schemas.openxmlformats.org/officeDocument/2006/relationships/hyperlink" Target="https://www.saratogacountyny.gov/?page_id=295" TargetMode="External"/><Relationship Id="rId15" Type="http://schemas.openxmlformats.org/officeDocument/2006/relationships/hyperlink" Target="https://www.saratogacountyny.gov/?page_id=336" TargetMode="External"/><Relationship Id="rId23" Type="http://schemas.openxmlformats.org/officeDocument/2006/relationships/hyperlink" Target="https://www.saratogacountyny.gov/?page_id=377" TargetMode="External"/><Relationship Id="rId10" Type="http://schemas.openxmlformats.org/officeDocument/2006/relationships/hyperlink" Target="https://www.saratogacountyny.gov/?page_id=319" TargetMode="External"/><Relationship Id="rId19" Type="http://schemas.openxmlformats.org/officeDocument/2006/relationships/hyperlink" Target="https://www.saratogacountyny.gov/?page_id=361" TargetMode="External"/><Relationship Id="rId4" Type="http://schemas.openxmlformats.org/officeDocument/2006/relationships/hyperlink" Target="https://www.saratogacountyny.gov/?page_id=243" TargetMode="External"/><Relationship Id="rId9" Type="http://schemas.openxmlformats.org/officeDocument/2006/relationships/hyperlink" Target="https://www.saratogacountyny.gov/?page_id=314" TargetMode="External"/><Relationship Id="rId14" Type="http://schemas.openxmlformats.org/officeDocument/2006/relationships/hyperlink" Target="https://www.saratogacountyny.gov/?page_id=341" TargetMode="External"/><Relationship Id="rId22" Type="http://schemas.openxmlformats.org/officeDocument/2006/relationships/hyperlink" Target="https://www.saratogacountyny.gov/?page_id=372"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saratogacountyny.gov/?page_id=1469"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washingtoncountyny.gov/" TargetMode="External"/><Relationship Id="rId3" Type="http://schemas.openxmlformats.org/officeDocument/2006/relationships/hyperlink" Target="https://www.dos.ny.gov/lg/publications/Local_Government_Handbook.pdf" TargetMode="External"/><Relationship Id="rId7" Type="http://schemas.openxmlformats.org/officeDocument/2006/relationships/hyperlink" Target="https://www.saratogacountyny.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my.lwv.org/new-york-state/civics-education" TargetMode="External"/><Relationship Id="rId5" Type="http://schemas.openxmlformats.org/officeDocument/2006/relationships/hyperlink" Target="http://www.lwvny.org/" TargetMode="External"/><Relationship Id="rId4" Type="http://schemas.openxmlformats.org/officeDocument/2006/relationships/hyperlink" Target="https://my.lwv.org/new-york-state" TargetMode="External"/><Relationship Id="rId9" Type="http://schemas.openxmlformats.org/officeDocument/2006/relationships/hyperlink" Target="https://www.warrencountyny.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2" y="2983832"/>
            <a:ext cx="11237494" cy="3789947"/>
          </a:xfrm>
        </p:spPr>
        <p:txBody>
          <a:bodyPr>
            <a:normAutofit/>
          </a:bodyPr>
          <a:lstStyle/>
          <a:p>
            <a:pPr algn="ctr"/>
            <a:r>
              <a:rPr lang="en-US" sz="6000" b="1">
                <a:latin typeface="AR JULIAN" panose="02000000000000000000" pitchFamily="2" charset="0"/>
              </a:rPr>
              <a:t>Local Governments</a:t>
            </a:r>
            <a:br>
              <a:rPr lang="en-US" sz="4800" b="1" dirty="0">
                <a:latin typeface="AR JULIAN" panose="02000000000000000000" pitchFamily="2" charset="0"/>
              </a:rPr>
            </a:br>
            <a:r>
              <a:rPr lang="en-US" sz="3100" dirty="0">
                <a:latin typeface="+mn-lt"/>
              </a:rPr>
              <a:t>September, 2019</a:t>
            </a:r>
            <a:br>
              <a:rPr lang="en-US" sz="3100" dirty="0">
                <a:latin typeface="+mn-lt"/>
              </a:rPr>
            </a:br>
            <a:r>
              <a:rPr lang="en-US" sz="3100" dirty="0">
                <a:latin typeface="+mn-lt"/>
              </a:rPr>
              <a:t>PO Box 1029, Saratoga Springs, NY 12866 </a:t>
            </a:r>
            <a:br>
              <a:rPr lang="en-US" sz="3100" b="1" dirty="0">
                <a:latin typeface="AR JULIAN" panose="02000000000000000000" pitchFamily="2" charset="0"/>
              </a:rPr>
            </a:br>
            <a:r>
              <a:rPr lang="en-US" sz="3100" dirty="0">
                <a:hlinkClick r:id="rId3"/>
              </a:rPr>
              <a:t>www.lwvsaratoga.org</a:t>
            </a:r>
            <a:br>
              <a:rPr lang="en-US" sz="3100" dirty="0"/>
            </a:br>
            <a:r>
              <a:rPr lang="en-US" sz="3100" dirty="0"/>
              <a:t>email:  president@lwvsaratoga.org</a:t>
            </a:r>
            <a:br>
              <a:rPr lang="en-US" sz="3100" dirty="0"/>
            </a:br>
            <a:endParaRPr lang="en-US" sz="3100" b="1" dirty="0">
              <a:latin typeface="AR JULIAN" panose="02000000000000000000" pitchFamily="2"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43000" y="867766"/>
            <a:ext cx="10515600" cy="1995749"/>
          </a:xfrm>
        </p:spPr>
      </p:pic>
    </p:spTree>
    <p:extLst>
      <p:ext uri="{BB962C8B-B14F-4D97-AF65-F5344CB8AC3E}">
        <p14:creationId xmlns:p14="http://schemas.microsoft.com/office/powerpoint/2010/main" val="2573543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7200" b="1" dirty="0"/>
              <a:t>Committees of the Board</a:t>
            </a:r>
            <a:r>
              <a:rPr lang="en-US" altLang="en-US" dirty="0"/>
              <a:t>		</a:t>
            </a:r>
          </a:p>
        </p:txBody>
      </p:sp>
      <p:sp>
        <p:nvSpPr>
          <p:cNvPr id="23555" name="Rectangle 3" descr="Rectangle: Click to edit Master text styles&#10;Second level&#10;Third level&#10;Fourth level&#10;Fifth level"/>
          <p:cNvSpPr>
            <a:spLocks noGrp="1" noChangeArrowheads="1"/>
          </p:cNvSpPr>
          <p:nvPr>
            <p:ph type="body" idx="1"/>
          </p:nvPr>
        </p:nvSpPr>
        <p:spPr>
          <a:xfrm>
            <a:off x="1107970" y="2434282"/>
            <a:ext cx="7234447" cy="3573162"/>
          </a:xfrm>
        </p:spPr>
        <p:txBody>
          <a:bodyPr>
            <a:normAutofit/>
          </a:bodyPr>
          <a:lstStyle/>
          <a:p>
            <a:pPr eaLnBrk="1" hangingPunct="1"/>
            <a:r>
              <a:rPr lang="en-US" altLang="en-US" i="1" dirty="0">
                <a:solidFill>
                  <a:schemeClr val="tx2"/>
                </a:solidFill>
              </a:rPr>
              <a:t>Department heads provide input to the corresponding committee, suggesting resolutions to pass.</a:t>
            </a:r>
          </a:p>
          <a:p>
            <a:pPr eaLnBrk="1" hangingPunct="1"/>
            <a:endParaRPr lang="en-US" altLang="en-US" i="1" dirty="0">
              <a:solidFill>
                <a:schemeClr val="tx2"/>
              </a:solidFill>
            </a:endParaRPr>
          </a:p>
        </p:txBody>
      </p:sp>
      <p:pic>
        <p:nvPicPr>
          <p:cNvPr id="23556" name="Picture 4" descr="C:\Documents and Settings\Valued Customer\Application Data\Microsoft\Media Catalog\Downloaded Clips\cl5c\j023041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417" y="1536494"/>
            <a:ext cx="27416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70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Committees of the Board		</a:t>
            </a:r>
          </a:p>
        </p:txBody>
      </p:sp>
      <p:sp>
        <p:nvSpPr>
          <p:cNvPr id="21507" name="Rectangle 3" descr="Rectangle: Click to edit Master text styles&#10;Second level&#10;Third level&#10;Fourth level&#10;Fifth level"/>
          <p:cNvSpPr>
            <a:spLocks noGrp="1" noChangeArrowheads="1"/>
          </p:cNvSpPr>
          <p:nvPr>
            <p:ph type="body" idx="1"/>
          </p:nvPr>
        </p:nvSpPr>
        <p:spPr>
          <a:xfrm>
            <a:off x="2362200" y="1905000"/>
            <a:ext cx="4114800" cy="4114800"/>
          </a:xfrm>
        </p:spPr>
        <p:txBody>
          <a:bodyPr/>
          <a:lstStyle/>
          <a:p>
            <a:pPr eaLnBrk="1" hangingPunct="1">
              <a:lnSpc>
                <a:spcPct val="90000"/>
              </a:lnSpc>
            </a:pPr>
            <a:r>
              <a:rPr lang="en-US" altLang="en-US" dirty="0"/>
              <a:t>Much of the work of the Board of Supervisors is done by the committees.</a:t>
            </a:r>
          </a:p>
          <a:p>
            <a:pPr eaLnBrk="1" hangingPunct="1">
              <a:lnSpc>
                <a:spcPct val="90000"/>
              </a:lnSpc>
            </a:pPr>
            <a:r>
              <a:rPr lang="en-US" altLang="en-US" dirty="0"/>
              <a:t>Chairs and members are appointed by the Chair of the Board of Supervisors.</a:t>
            </a:r>
          </a:p>
          <a:p>
            <a:pPr eaLnBrk="1" hangingPunct="1">
              <a:lnSpc>
                <a:spcPct val="90000"/>
              </a:lnSpc>
            </a:pPr>
            <a:r>
              <a:rPr lang="en-US" altLang="en-US" dirty="0"/>
              <a:t>Chairmanship of committees usually changes yearly.</a:t>
            </a:r>
          </a:p>
        </p:txBody>
      </p:sp>
      <p:pic>
        <p:nvPicPr>
          <p:cNvPr id="21508" name="Picture 4" descr="C:\Documents and Settings\Valued Customer\Application Data\Microsoft\Media Catalog\Downloaded Clips\cl5c\j023041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1" y="2347914"/>
            <a:ext cx="27416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226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Supervisors have a weighted voting system.</a:t>
            </a:r>
          </a:p>
        </p:txBody>
      </p:sp>
      <p:sp>
        <p:nvSpPr>
          <p:cNvPr id="17411" name="Rectangle 3" descr="Rectangle: Click to edit Master text styles&#10;Second level&#10;Third level&#10;Fourth level&#10;Fifth level"/>
          <p:cNvSpPr>
            <a:spLocks noGrp="1" noChangeArrowheads="1"/>
          </p:cNvSpPr>
          <p:nvPr>
            <p:ph type="body" idx="1"/>
          </p:nvPr>
        </p:nvSpPr>
        <p:spPr>
          <a:xfrm>
            <a:off x="2362200" y="1905000"/>
            <a:ext cx="3200400" cy="4114800"/>
          </a:xfrm>
        </p:spPr>
        <p:txBody>
          <a:bodyPr/>
          <a:lstStyle/>
          <a:p>
            <a:pPr eaLnBrk="1" hangingPunct="1"/>
            <a:r>
              <a:rPr lang="en-US" altLang="en-US" dirty="0"/>
              <a:t>Baker v. </a:t>
            </a:r>
            <a:r>
              <a:rPr lang="en-US" altLang="en-US" dirty="0" err="1"/>
              <a:t>Carr</a:t>
            </a:r>
            <a:endParaRPr lang="en-US" altLang="en-US" dirty="0"/>
          </a:p>
          <a:p>
            <a:pPr lvl="1" eaLnBrk="1" hangingPunct="1"/>
            <a:r>
              <a:rPr lang="en-US" altLang="en-US" dirty="0"/>
              <a:t>US Supreme Court 1965</a:t>
            </a:r>
          </a:p>
          <a:p>
            <a:pPr lvl="1" eaLnBrk="1" hangingPunct="1"/>
            <a:endParaRPr lang="en-US" altLang="en-US" dirty="0"/>
          </a:p>
          <a:p>
            <a:pPr lvl="1" eaLnBrk="1" hangingPunct="1"/>
            <a:r>
              <a:rPr lang="en-US" altLang="en-US" dirty="0"/>
              <a:t>One Person- One Vote</a:t>
            </a:r>
          </a:p>
        </p:txBody>
      </p:sp>
      <p:pic>
        <p:nvPicPr>
          <p:cNvPr id="17412" name="Picture 5" descr="C:\Program Files\Common Files\Microsoft Shared\Clipart\cagcat50\bd05015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1" y="2286000"/>
            <a:ext cx="280987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16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a:solidFill>
                  <a:srgbClr val="FF0000"/>
                </a:solidFill>
                <a:effectLst>
                  <a:outerShdw blurRad="38100" dist="38100" dir="2700000" algn="tl">
                    <a:srgbClr val="000000">
                      <a:alpha val="43137"/>
                    </a:srgbClr>
                  </a:outerShdw>
                </a:effectLst>
              </a:rPr>
              <a:t>	Towns</a:t>
            </a:r>
          </a:p>
        </p:txBody>
      </p:sp>
      <p:sp>
        <p:nvSpPr>
          <p:cNvPr id="3" name="Content Placeholder 2"/>
          <p:cNvSpPr>
            <a:spLocks noGrp="1"/>
          </p:cNvSpPr>
          <p:nvPr>
            <p:ph idx="1"/>
          </p:nvPr>
        </p:nvSpPr>
        <p:spPr/>
        <p:txBody>
          <a:bodyPr>
            <a:normAutofit/>
          </a:bodyPr>
          <a:lstStyle/>
          <a:p>
            <a:r>
              <a:rPr lang="en-US" sz="4000" dirty="0"/>
              <a:t>are governed by a Town Board</a:t>
            </a:r>
          </a:p>
          <a:p>
            <a:r>
              <a:rPr lang="en-US" sz="4000" dirty="0"/>
              <a:t>Board consists of a Supervisor and 4 Board members</a:t>
            </a:r>
          </a:p>
          <a:p>
            <a:r>
              <a:rPr lang="en-US" sz="4000" dirty="0"/>
              <a:t>Voters elect a Highway supervisor</a:t>
            </a:r>
          </a:p>
          <a:p>
            <a:r>
              <a:rPr lang="en-US" sz="4000" dirty="0"/>
              <a:t>Are not permitted to provide fire or police protection</a:t>
            </a:r>
          </a:p>
          <a:p>
            <a:endParaRPr lang="en-US" dirty="0"/>
          </a:p>
        </p:txBody>
      </p:sp>
    </p:spTree>
    <p:extLst>
      <p:ext uri="{BB962C8B-B14F-4D97-AF65-F5344CB8AC3E}">
        <p14:creationId xmlns:p14="http://schemas.microsoft.com/office/powerpoint/2010/main" val="216857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FF0000"/>
                </a:solidFill>
                <a:effectLst>
                  <a:outerShdw blurRad="38100" dist="38100" dir="2700000" algn="tl">
                    <a:srgbClr val="000000">
                      <a:alpha val="43137"/>
                    </a:srgbClr>
                  </a:outerShdw>
                </a:effectLst>
              </a:rPr>
              <a:t>Services Towns Provide:</a:t>
            </a:r>
          </a:p>
        </p:txBody>
      </p:sp>
      <p:sp>
        <p:nvSpPr>
          <p:cNvPr id="3" name="Content Placeholder 2"/>
          <p:cNvSpPr>
            <a:spLocks noGrp="1"/>
          </p:cNvSpPr>
          <p:nvPr>
            <p:ph idx="1"/>
          </p:nvPr>
        </p:nvSpPr>
        <p:spPr>
          <a:xfrm>
            <a:off x="838200" y="1496291"/>
            <a:ext cx="10515600" cy="4680672"/>
          </a:xfrm>
        </p:spPr>
        <p:txBody>
          <a:bodyPr>
            <a:noAutofit/>
          </a:bodyPr>
          <a:lstStyle/>
          <a:p>
            <a:r>
              <a:rPr lang="en-US" sz="3200" dirty="0"/>
              <a:t>Roads and Bridges (on Town Roads)</a:t>
            </a:r>
          </a:p>
          <a:p>
            <a:r>
              <a:rPr lang="en-US" sz="3200" dirty="0"/>
              <a:t>Planning and zoning</a:t>
            </a:r>
          </a:p>
          <a:p>
            <a:r>
              <a:rPr lang="en-US" sz="3200" dirty="0"/>
              <a:t>Building Permits</a:t>
            </a:r>
          </a:p>
          <a:p>
            <a:r>
              <a:rPr lang="en-US" sz="3200" dirty="0"/>
              <a:t>Recreation &amp; Open Space  (sometimes)</a:t>
            </a:r>
          </a:p>
          <a:p>
            <a:r>
              <a:rPr lang="en-US" sz="3200" dirty="0"/>
              <a:t>Licenses &amp; Death Certificates</a:t>
            </a:r>
          </a:p>
          <a:p>
            <a:r>
              <a:rPr lang="en-US" sz="3200" dirty="0"/>
              <a:t>Some Towns contract with the Sheriff’s Department for some police services.</a:t>
            </a:r>
          </a:p>
          <a:p>
            <a:r>
              <a:rPr lang="en-US" sz="3200" dirty="0"/>
              <a:t>Towns cannot provide certain services except in Special Districts</a:t>
            </a:r>
          </a:p>
        </p:txBody>
      </p:sp>
    </p:spTree>
    <p:extLst>
      <p:ext uri="{BB962C8B-B14F-4D97-AF65-F5344CB8AC3E}">
        <p14:creationId xmlns:p14="http://schemas.microsoft.com/office/powerpoint/2010/main" val="405508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Villages</a:t>
            </a:r>
          </a:p>
        </p:txBody>
      </p:sp>
      <p:sp>
        <p:nvSpPr>
          <p:cNvPr id="3" name="Content Placeholder 2"/>
          <p:cNvSpPr>
            <a:spLocks noGrp="1"/>
          </p:cNvSpPr>
          <p:nvPr>
            <p:ph idx="1"/>
          </p:nvPr>
        </p:nvSpPr>
        <p:spPr/>
        <p:txBody>
          <a:bodyPr/>
          <a:lstStyle/>
          <a:p>
            <a:r>
              <a:rPr lang="en-US" sz="4000" dirty="0"/>
              <a:t>By NYS Law they are run by a Mayor and 4 Council members.</a:t>
            </a:r>
          </a:p>
          <a:p>
            <a:r>
              <a:rPr lang="en-US" sz="4000" dirty="0"/>
              <a:t>They exist within a Town or Towns, and pay Town taxes as well as Village taxes.</a:t>
            </a:r>
          </a:p>
          <a:p>
            <a:r>
              <a:rPr lang="en-US" sz="4000" dirty="0"/>
              <a:t>They are permitted to have fire, police, water and sewer services  (unlike Towns).</a:t>
            </a:r>
          </a:p>
          <a:p>
            <a:endParaRPr lang="en-US" dirty="0"/>
          </a:p>
        </p:txBody>
      </p:sp>
    </p:spTree>
    <p:extLst>
      <p:ext uri="{BB962C8B-B14F-4D97-AF65-F5344CB8AC3E}">
        <p14:creationId xmlns:p14="http://schemas.microsoft.com/office/powerpoint/2010/main" val="1628501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Saratoga County</a:t>
            </a:r>
          </a:p>
        </p:txBody>
      </p:sp>
      <p:sp>
        <p:nvSpPr>
          <p:cNvPr id="3" name="Content Placeholder 2"/>
          <p:cNvSpPr>
            <a:spLocks noGrp="1"/>
          </p:cNvSpPr>
          <p:nvPr>
            <p:ph idx="1"/>
          </p:nvPr>
        </p:nvSpPr>
        <p:spPr>
          <a:xfrm>
            <a:off x="838200" y="1825624"/>
            <a:ext cx="10515600" cy="4563301"/>
          </a:xfrm>
        </p:spPr>
        <p:txBody>
          <a:bodyPr>
            <a:noAutofit/>
          </a:bodyPr>
          <a:lstStyle/>
          <a:p>
            <a:pPr marL="0" indent="0">
              <a:buNone/>
            </a:pPr>
            <a:r>
              <a:rPr lang="en-US" b="1" dirty="0">
                <a:solidFill>
                  <a:schemeClr val="accent5"/>
                </a:solidFill>
              </a:rPr>
              <a:t>19  Towns</a:t>
            </a:r>
          </a:p>
          <a:p>
            <a:pPr marL="0" indent="0">
              <a:buNone/>
            </a:pPr>
            <a:r>
              <a:rPr lang="en-US" b="1" dirty="0">
                <a:solidFill>
                  <a:schemeClr val="accent5"/>
                </a:solidFill>
              </a:rPr>
              <a:t>2  Cities Mechanicville and Saratoga Springs</a:t>
            </a:r>
          </a:p>
          <a:p>
            <a:pPr marL="514350" indent="-514350">
              <a:buAutoNum type="arabicPlain" startAt="8"/>
            </a:pPr>
            <a:r>
              <a:rPr lang="en-US" b="1" dirty="0">
                <a:solidFill>
                  <a:schemeClr val="accent5"/>
                </a:solidFill>
              </a:rPr>
              <a:t>Villages</a:t>
            </a:r>
          </a:p>
          <a:p>
            <a:pPr marL="0" indent="0">
              <a:buNone/>
            </a:pPr>
            <a:r>
              <a:rPr lang="en-US" b="1" dirty="0">
                <a:solidFill>
                  <a:schemeClr val="accent5"/>
                </a:solidFill>
              </a:rPr>
              <a:t>13 School Districts</a:t>
            </a:r>
          </a:p>
          <a:p>
            <a:pPr marL="0" indent="0">
              <a:buNone/>
            </a:pPr>
            <a:endParaRPr lang="en-US" b="1" dirty="0">
              <a:solidFill>
                <a:schemeClr val="accent5"/>
              </a:solidFill>
            </a:endParaRPr>
          </a:p>
          <a:p>
            <a:pPr marL="0" indent="0">
              <a:buNone/>
            </a:pPr>
            <a:r>
              <a:rPr lang="en-US" b="1" dirty="0">
                <a:solidFill>
                  <a:schemeClr val="accent5"/>
                </a:solidFill>
              </a:rPr>
              <a:t>Numerous Special Districts (Fire, Ambulance, Water, Sewer, Rec.)</a:t>
            </a:r>
          </a:p>
          <a:p>
            <a:pPr marL="0" indent="0">
              <a:buNone/>
            </a:pPr>
            <a:endParaRPr lang="en-US" b="1" dirty="0">
              <a:solidFill>
                <a:schemeClr val="accent5"/>
              </a:solidFill>
            </a:endParaRPr>
          </a:p>
          <a:p>
            <a:pPr marL="0" indent="0">
              <a:buNone/>
            </a:pPr>
            <a:r>
              <a:rPr lang="en-US" b="1" dirty="0">
                <a:solidFill>
                  <a:schemeClr val="accent5"/>
                </a:solidFill>
              </a:rPr>
              <a:t>County Seat is Ballston Spa</a:t>
            </a:r>
          </a:p>
        </p:txBody>
      </p:sp>
    </p:spTree>
    <p:extLst>
      <p:ext uri="{BB962C8B-B14F-4D97-AF65-F5344CB8AC3E}">
        <p14:creationId xmlns:p14="http://schemas.microsoft.com/office/powerpoint/2010/main" val="735113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Saratoga County</a:t>
            </a:r>
          </a:p>
        </p:txBody>
      </p:sp>
      <p:sp>
        <p:nvSpPr>
          <p:cNvPr id="3" name="Content Placeholder 2"/>
          <p:cNvSpPr>
            <a:spLocks noGrp="1"/>
          </p:cNvSpPr>
          <p:nvPr>
            <p:ph idx="1"/>
          </p:nvPr>
        </p:nvSpPr>
        <p:spPr>
          <a:xfrm>
            <a:off x="838199" y="1825625"/>
            <a:ext cx="5612027" cy="2190321"/>
          </a:xfrm>
        </p:spPr>
        <p:txBody>
          <a:bodyPr>
            <a:noAutofit/>
          </a:bodyPr>
          <a:lstStyle/>
          <a:p>
            <a:pPr marL="0" indent="0">
              <a:buNone/>
            </a:pPr>
            <a:r>
              <a:rPr lang="en-US" sz="2400" b="1" dirty="0">
                <a:solidFill>
                  <a:schemeClr val="accent5"/>
                </a:solidFill>
              </a:rPr>
              <a:t>Saratoga County is a county in the U.S. state of New York. As of the 2018 U.S. Census estimate, the county's population was 230,163, representing a 4.8% increase from the 2010 population of 219,607,representing one of the fastest growth rates in the northeastern United States and the fastest-growing county in Upstate New York. </a:t>
            </a:r>
          </a:p>
        </p:txBody>
      </p:sp>
      <p:pic>
        <p:nvPicPr>
          <p:cNvPr id="11" name="Picture 10"/>
          <p:cNvPicPr>
            <a:picLocks noChangeAspect="1"/>
          </p:cNvPicPr>
          <p:nvPr/>
        </p:nvPicPr>
        <p:blipFill>
          <a:blip r:embed="rId3"/>
          <a:stretch>
            <a:fillRect/>
          </a:stretch>
        </p:blipFill>
        <p:spPr>
          <a:xfrm>
            <a:off x="7389341" y="1825625"/>
            <a:ext cx="3245965" cy="4842980"/>
          </a:xfrm>
          <a:prstGeom prst="rect">
            <a:avLst/>
          </a:prstGeom>
        </p:spPr>
      </p:pic>
      <p:pic>
        <p:nvPicPr>
          <p:cNvPr id="13" name="Picture 12"/>
          <p:cNvPicPr>
            <a:picLocks noChangeAspect="1"/>
          </p:cNvPicPr>
          <p:nvPr/>
        </p:nvPicPr>
        <p:blipFill>
          <a:blip r:embed="rId4"/>
          <a:stretch>
            <a:fillRect/>
          </a:stretch>
        </p:blipFill>
        <p:spPr>
          <a:xfrm>
            <a:off x="838199" y="4857389"/>
            <a:ext cx="2623752" cy="2000611"/>
          </a:xfrm>
          <a:prstGeom prst="rect">
            <a:avLst/>
          </a:prstGeom>
        </p:spPr>
      </p:pic>
    </p:spTree>
    <p:extLst>
      <p:ext uri="{BB962C8B-B14F-4D97-AF65-F5344CB8AC3E}">
        <p14:creationId xmlns:p14="http://schemas.microsoft.com/office/powerpoint/2010/main" val="219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List of Saratoga County Supervisors</a:t>
            </a:r>
            <a:br>
              <a:rPr lang="en-US" dirty="0"/>
            </a:br>
            <a:endParaRPr lang="en-US" dirty="0"/>
          </a:p>
        </p:txBody>
      </p:sp>
      <p:sp>
        <p:nvSpPr>
          <p:cNvPr id="3" name="Content Placeholder 2"/>
          <p:cNvSpPr>
            <a:spLocks noGrp="1"/>
          </p:cNvSpPr>
          <p:nvPr>
            <p:ph sz="half" idx="1"/>
          </p:nvPr>
        </p:nvSpPr>
        <p:spPr/>
        <p:txBody>
          <a:bodyPr>
            <a:normAutofit fontScale="55000" lnSpcReduction="20000"/>
          </a:bodyPr>
          <a:lstStyle/>
          <a:p>
            <a:r>
              <a:rPr lang="en-US" dirty="0"/>
              <a:t> </a:t>
            </a:r>
          </a:p>
          <a:p>
            <a:r>
              <a:rPr lang="en-US" dirty="0"/>
              <a:t>Town – Weighted Vote- Incumbent</a:t>
            </a:r>
          </a:p>
          <a:p>
            <a:r>
              <a:rPr lang="en-US" dirty="0">
                <a:solidFill>
                  <a:schemeClr val="accent5">
                    <a:lumMod val="75000"/>
                  </a:schemeClr>
                </a:solidFill>
              </a:rPr>
              <a:t>B</a:t>
            </a:r>
            <a:r>
              <a:rPr lang="en-US" b="1" dirty="0">
                <a:solidFill>
                  <a:schemeClr val="accent5">
                    <a:lumMod val="75000"/>
                  </a:schemeClr>
                </a:solidFill>
                <a:hlinkClick r:id="rId3"/>
              </a:rPr>
              <a:t>a</a:t>
            </a:r>
            <a:r>
              <a:rPr lang="en-US" b="1" dirty="0">
                <a:hlinkClick r:id="rId3"/>
              </a:rPr>
              <a:t>llston</a:t>
            </a:r>
            <a:r>
              <a:rPr lang="en-US" dirty="0"/>
              <a:t> – 9,776– Timothy </a:t>
            </a:r>
            <a:r>
              <a:rPr lang="en-US" dirty="0" err="1"/>
              <a:t>Szczepaniak</a:t>
            </a:r>
            <a:r>
              <a:rPr lang="en-US" dirty="0"/>
              <a:t> </a:t>
            </a:r>
          </a:p>
          <a:p>
            <a:r>
              <a:rPr lang="en-US" b="1" dirty="0">
                <a:hlinkClick r:id="rId4"/>
              </a:rPr>
              <a:t>Charlton</a:t>
            </a:r>
            <a:r>
              <a:rPr lang="en-US" b="1" dirty="0"/>
              <a:t> –</a:t>
            </a:r>
            <a:r>
              <a:rPr lang="en-US" dirty="0"/>
              <a:t> 4,133- Alan </a:t>
            </a:r>
            <a:r>
              <a:rPr lang="en-US" dirty="0" err="1"/>
              <a:t>Grattidge</a:t>
            </a:r>
            <a:r>
              <a:rPr lang="en-US" dirty="0"/>
              <a:t> </a:t>
            </a:r>
          </a:p>
          <a:p>
            <a:r>
              <a:rPr lang="en-US" b="1" dirty="0">
                <a:hlinkClick r:id="rId5"/>
              </a:rPr>
              <a:t>Clifton Park</a:t>
            </a:r>
            <a:r>
              <a:rPr lang="en-US" b="1" dirty="0"/>
              <a:t> –</a:t>
            </a:r>
            <a:r>
              <a:rPr lang="en-US" dirty="0"/>
              <a:t> 18,352 - Jonathan </a:t>
            </a:r>
            <a:r>
              <a:rPr lang="en-US" dirty="0" err="1"/>
              <a:t>Schopf</a:t>
            </a:r>
            <a:r>
              <a:rPr lang="en-US" dirty="0"/>
              <a:t> *</a:t>
            </a:r>
          </a:p>
          <a:p>
            <a:r>
              <a:rPr lang="en-US" b="1" dirty="0">
                <a:hlinkClick r:id="rId5"/>
              </a:rPr>
              <a:t>Clifton Park</a:t>
            </a:r>
            <a:r>
              <a:rPr lang="en-US" b="1" dirty="0"/>
              <a:t> – </a:t>
            </a:r>
            <a:r>
              <a:rPr lang="en-US" dirty="0"/>
              <a:t>18,352 - Philip Barrett </a:t>
            </a:r>
          </a:p>
          <a:p>
            <a:r>
              <a:rPr lang="en-US" b="1" dirty="0">
                <a:hlinkClick r:id="rId6"/>
              </a:rPr>
              <a:t>Corinth</a:t>
            </a:r>
            <a:r>
              <a:rPr lang="en-US" b="1" dirty="0"/>
              <a:t> –</a:t>
            </a:r>
            <a:r>
              <a:rPr lang="en-US" dirty="0"/>
              <a:t> 6,531 - Richard B. Lucia </a:t>
            </a:r>
          </a:p>
          <a:p>
            <a:r>
              <a:rPr lang="en-US" b="1" dirty="0">
                <a:hlinkClick r:id="rId7"/>
              </a:rPr>
              <a:t>Day</a:t>
            </a:r>
            <a:r>
              <a:rPr lang="en-US" b="1" dirty="0"/>
              <a:t> –</a:t>
            </a:r>
            <a:r>
              <a:rPr lang="en-US" dirty="0"/>
              <a:t> 856- Preston Allen </a:t>
            </a:r>
          </a:p>
          <a:p>
            <a:r>
              <a:rPr lang="en-US" b="1" dirty="0">
                <a:hlinkClick r:id="rId8"/>
              </a:rPr>
              <a:t>Edinburg</a:t>
            </a:r>
            <a:r>
              <a:rPr lang="en-US" b="1" dirty="0"/>
              <a:t> –</a:t>
            </a:r>
            <a:r>
              <a:rPr lang="en-US" dirty="0"/>
              <a:t> 1,214- Jean Raymond </a:t>
            </a:r>
          </a:p>
          <a:p>
            <a:r>
              <a:rPr lang="en-US" b="1" dirty="0">
                <a:hlinkClick r:id="rId9"/>
              </a:rPr>
              <a:t>Galway</a:t>
            </a:r>
            <a:r>
              <a:rPr lang="en-US" b="1" dirty="0"/>
              <a:t> –</a:t>
            </a:r>
            <a:r>
              <a:rPr lang="en-US" dirty="0"/>
              <a:t> 3,545 - Michael Smith </a:t>
            </a:r>
          </a:p>
          <a:p>
            <a:r>
              <a:rPr lang="en-US" b="1" dirty="0">
                <a:hlinkClick r:id="rId10"/>
              </a:rPr>
              <a:t>Greenfield</a:t>
            </a:r>
            <a:r>
              <a:rPr lang="en-US" b="1" dirty="0"/>
              <a:t> –</a:t>
            </a:r>
            <a:r>
              <a:rPr lang="en-US" dirty="0"/>
              <a:t> 7,775- Daniel </a:t>
            </a:r>
            <a:r>
              <a:rPr lang="en-US" dirty="0" err="1"/>
              <a:t>Pemrick</a:t>
            </a:r>
            <a:r>
              <a:rPr lang="en-US" dirty="0"/>
              <a:t> </a:t>
            </a:r>
          </a:p>
          <a:p>
            <a:r>
              <a:rPr lang="en-US" b="1" dirty="0">
                <a:hlinkClick r:id="rId11"/>
              </a:rPr>
              <a:t>Hadley</a:t>
            </a:r>
            <a:r>
              <a:rPr lang="en-US" b="1" dirty="0"/>
              <a:t> –</a:t>
            </a:r>
            <a:r>
              <a:rPr lang="en-US" dirty="0"/>
              <a:t> 2,048- Arthur M. Wright </a:t>
            </a:r>
          </a:p>
          <a:p>
            <a:r>
              <a:rPr lang="en-US" b="1" dirty="0" err="1">
                <a:hlinkClick r:id="rId12"/>
              </a:rPr>
              <a:t>Halfmoon</a:t>
            </a:r>
            <a:r>
              <a:rPr lang="en-US" b="1" dirty="0"/>
              <a:t> –</a:t>
            </a:r>
            <a:r>
              <a:rPr lang="en-US" dirty="0"/>
              <a:t> 21,535- Kevin </a:t>
            </a:r>
            <a:r>
              <a:rPr lang="en-US" dirty="0" err="1"/>
              <a:t>Tollisen</a:t>
            </a:r>
            <a:r>
              <a:rPr lang="en-US" dirty="0"/>
              <a:t> </a:t>
            </a:r>
          </a:p>
          <a:p>
            <a:r>
              <a:rPr lang="en-US" b="1" dirty="0">
                <a:hlinkClick r:id="rId13"/>
              </a:rPr>
              <a:t>Malta</a:t>
            </a:r>
            <a:r>
              <a:rPr lang="en-US" b="1" dirty="0"/>
              <a:t> –</a:t>
            </a:r>
            <a:r>
              <a:rPr lang="en-US" dirty="0"/>
              <a:t> 14,728- Darren O’Connor </a:t>
            </a:r>
          </a:p>
          <a:p>
            <a:endParaRPr lang="en-US" dirty="0"/>
          </a:p>
        </p:txBody>
      </p:sp>
      <p:sp>
        <p:nvSpPr>
          <p:cNvPr id="4" name="Content Placeholder 3"/>
          <p:cNvSpPr>
            <a:spLocks noGrp="1"/>
          </p:cNvSpPr>
          <p:nvPr>
            <p:ph sz="half" idx="2"/>
          </p:nvPr>
        </p:nvSpPr>
        <p:spPr/>
        <p:txBody>
          <a:bodyPr>
            <a:normAutofit fontScale="55000" lnSpcReduction="20000"/>
          </a:bodyPr>
          <a:lstStyle/>
          <a:p>
            <a:r>
              <a:rPr lang="en-US" b="1" dirty="0">
                <a:hlinkClick r:id="rId14"/>
              </a:rPr>
              <a:t>Mechanicville </a:t>
            </a:r>
            <a:r>
              <a:rPr lang="en-US" b="1" dirty="0"/>
              <a:t>–</a:t>
            </a:r>
            <a:r>
              <a:rPr lang="en-US" dirty="0"/>
              <a:t>5,196-</a:t>
            </a:r>
            <a:r>
              <a:rPr lang="en-US" b="1" dirty="0"/>
              <a:t> </a:t>
            </a:r>
            <a:r>
              <a:rPr lang="en-US" dirty="0"/>
              <a:t> Thomas Richardson *</a:t>
            </a:r>
          </a:p>
          <a:p>
            <a:r>
              <a:rPr lang="en-US" b="1" dirty="0">
                <a:hlinkClick r:id="rId15"/>
              </a:rPr>
              <a:t>Milton</a:t>
            </a:r>
            <a:r>
              <a:rPr lang="en-US" b="1" dirty="0"/>
              <a:t> –</a:t>
            </a:r>
            <a:r>
              <a:rPr lang="en-US" dirty="0"/>
              <a:t> 18,575- Scott Ostrander </a:t>
            </a:r>
          </a:p>
          <a:p>
            <a:r>
              <a:rPr lang="en-US" b="1" dirty="0">
                <a:hlinkClick r:id="rId16"/>
              </a:rPr>
              <a:t>Moreau </a:t>
            </a:r>
            <a:r>
              <a:rPr lang="en-US" b="1" dirty="0"/>
              <a:t>– </a:t>
            </a:r>
            <a:r>
              <a:rPr lang="en-US" dirty="0"/>
              <a:t>14,728- </a:t>
            </a:r>
            <a:r>
              <a:rPr lang="en-US" b="1" dirty="0"/>
              <a:t> </a:t>
            </a:r>
            <a:r>
              <a:rPr lang="en-US" dirty="0"/>
              <a:t>Theodore </a:t>
            </a:r>
            <a:r>
              <a:rPr lang="en-US" dirty="0" err="1"/>
              <a:t>Kusnierz</a:t>
            </a:r>
            <a:r>
              <a:rPr lang="en-US" dirty="0"/>
              <a:t> </a:t>
            </a:r>
          </a:p>
          <a:p>
            <a:r>
              <a:rPr lang="en-US" b="1" dirty="0">
                <a:hlinkClick r:id="rId17"/>
              </a:rPr>
              <a:t>Northumberland</a:t>
            </a:r>
            <a:r>
              <a:rPr lang="en-US" b="1" dirty="0"/>
              <a:t> –  </a:t>
            </a:r>
            <a:r>
              <a:rPr lang="en-US" dirty="0"/>
              <a:t>5,087-</a:t>
            </a:r>
            <a:r>
              <a:rPr lang="en-US" b="1" dirty="0"/>
              <a:t> </a:t>
            </a:r>
            <a:r>
              <a:rPr lang="en-US" dirty="0"/>
              <a:t>Willard Peck </a:t>
            </a:r>
          </a:p>
          <a:p>
            <a:r>
              <a:rPr lang="en-US" b="1" dirty="0">
                <a:hlinkClick r:id="rId18"/>
              </a:rPr>
              <a:t>Providence</a:t>
            </a:r>
            <a:r>
              <a:rPr lang="en-US" b="1" dirty="0"/>
              <a:t> –</a:t>
            </a:r>
            <a:r>
              <a:rPr lang="en-US" dirty="0"/>
              <a:t> 1,995- Sandra </a:t>
            </a:r>
            <a:r>
              <a:rPr lang="en-US" dirty="0" err="1"/>
              <a:t>Winney</a:t>
            </a:r>
            <a:r>
              <a:rPr lang="en-US" dirty="0"/>
              <a:t> </a:t>
            </a:r>
          </a:p>
          <a:p>
            <a:r>
              <a:rPr lang="en-US" b="1" dirty="0">
                <a:hlinkClick r:id="rId19"/>
              </a:rPr>
              <a:t>Saratoga</a:t>
            </a:r>
            <a:r>
              <a:rPr lang="en-US" b="1" dirty="0"/>
              <a:t> – </a:t>
            </a:r>
            <a:r>
              <a:rPr lang="en-US" dirty="0"/>
              <a:t>5,674-</a:t>
            </a:r>
            <a:r>
              <a:rPr lang="en-US" b="1" dirty="0"/>
              <a:t> </a:t>
            </a:r>
            <a:r>
              <a:rPr lang="en-US" dirty="0"/>
              <a:t>Thomas N. Wood III  </a:t>
            </a:r>
          </a:p>
          <a:p>
            <a:r>
              <a:rPr lang="en-US" b="1" dirty="0">
                <a:hlinkClick r:id="rId20"/>
              </a:rPr>
              <a:t>Saratoga Springs </a:t>
            </a:r>
            <a:r>
              <a:rPr lang="en-US" b="1" dirty="0"/>
              <a:t>–</a:t>
            </a:r>
            <a:r>
              <a:rPr lang="en-US" dirty="0"/>
              <a:t> 13,293- Tara Gaston *</a:t>
            </a:r>
          </a:p>
          <a:p>
            <a:r>
              <a:rPr lang="en-US" b="1" dirty="0">
                <a:hlinkClick r:id="rId20"/>
              </a:rPr>
              <a:t>Saratoga Springs</a:t>
            </a:r>
            <a:r>
              <a:rPr lang="en-US" b="1" dirty="0"/>
              <a:t> –</a:t>
            </a:r>
            <a:r>
              <a:rPr lang="en-US" dirty="0"/>
              <a:t> 13,293- Matthew </a:t>
            </a:r>
            <a:r>
              <a:rPr lang="en-US" dirty="0" err="1"/>
              <a:t>Veitch</a:t>
            </a:r>
            <a:r>
              <a:rPr lang="en-US" dirty="0"/>
              <a:t> *</a:t>
            </a:r>
          </a:p>
          <a:p>
            <a:r>
              <a:rPr lang="en-US" b="1" dirty="0">
                <a:hlinkClick r:id="rId21"/>
              </a:rPr>
              <a:t>Stillwater </a:t>
            </a:r>
            <a:r>
              <a:rPr lang="en-US" b="1" dirty="0"/>
              <a:t>–</a:t>
            </a:r>
            <a:r>
              <a:rPr lang="en-US" dirty="0"/>
              <a:t> 8,287- Edward D. Kinowski </a:t>
            </a:r>
          </a:p>
          <a:p>
            <a:r>
              <a:rPr lang="en-US" b="1" dirty="0">
                <a:hlinkClick r:id="rId22"/>
              </a:rPr>
              <a:t>Waterford</a:t>
            </a:r>
            <a:r>
              <a:rPr lang="en-US" b="1" dirty="0"/>
              <a:t> –</a:t>
            </a:r>
            <a:r>
              <a:rPr lang="en-US" dirty="0"/>
              <a:t> 8,423- John E. Lawler </a:t>
            </a:r>
          </a:p>
          <a:p>
            <a:r>
              <a:rPr lang="en-US" b="1" dirty="0">
                <a:hlinkClick r:id="rId23"/>
              </a:rPr>
              <a:t>Wilton</a:t>
            </a:r>
            <a:r>
              <a:rPr lang="en-US" b="1" dirty="0"/>
              <a:t> –</a:t>
            </a:r>
            <a:r>
              <a:rPr lang="en-US" dirty="0"/>
              <a:t> 16,173- Arthur J. Johnson </a:t>
            </a:r>
          </a:p>
          <a:p>
            <a:r>
              <a:rPr lang="en-US" dirty="0"/>
              <a:t>*These Supervisors have no administrative duties in their Town or City.  All other Supervisors wear two hats:  one as Supervisor of their Town and one as a member of the Board of Supervisors.</a:t>
            </a:r>
          </a:p>
          <a:p>
            <a:endParaRPr lang="en-US" dirty="0"/>
          </a:p>
        </p:txBody>
      </p:sp>
    </p:spTree>
    <p:extLst>
      <p:ext uri="{BB962C8B-B14F-4D97-AF65-F5344CB8AC3E}">
        <p14:creationId xmlns:p14="http://schemas.microsoft.com/office/powerpoint/2010/main" val="402207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6600" b="1" dirty="0">
                <a:solidFill>
                  <a:srgbClr val="FF0000"/>
                </a:solidFill>
              </a:rPr>
              <a:t>Saratoga County Departments</a:t>
            </a:r>
          </a:p>
        </p:txBody>
      </p:sp>
      <p:sp>
        <p:nvSpPr>
          <p:cNvPr id="3" name="Content Placeholder 2"/>
          <p:cNvSpPr>
            <a:spLocks noGrp="1"/>
          </p:cNvSpPr>
          <p:nvPr>
            <p:ph idx="1"/>
          </p:nvPr>
        </p:nvSpPr>
        <p:spPr>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r>
              <a:rPr lang="en-US" dirty="0"/>
              <a:t>Departments with Directors who have been elected in a county-wide election: </a:t>
            </a:r>
          </a:p>
          <a:p>
            <a:pPr lvl="0"/>
            <a:r>
              <a:rPr lang="en-US" dirty="0">
                <a:hlinkClick r:id="rId3"/>
              </a:rPr>
              <a:t> County Clerk</a:t>
            </a:r>
            <a:r>
              <a:rPr lang="en-US" dirty="0"/>
              <a:t>  (runs </a:t>
            </a:r>
            <a:r>
              <a:rPr lang="en-US" dirty="0">
                <a:hlinkClick r:id="rId4"/>
              </a:rPr>
              <a:t>Dept. of Motor Vehicles</a:t>
            </a:r>
            <a:r>
              <a:rPr lang="en-US" dirty="0"/>
              <a:t>, too)</a:t>
            </a:r>
          </a:p>
          <a:p>
            <a:pPr lvl="0"/>
            <a:r>
              <a:rPr lang="en-US" dirty="0"/>
              <a:t> </a:t>
            </a:r>
            <a:r>
              <a:rPr lang="en-US" dirty="0">
                <a:hlinkClick r:id="rId5" tooltip="Coroners"/>
              </a:rPr>
              <a:t>Coroners</a:t>
            </a:r>
            <a:endParaRPr lang="en-US" dirty="0"/>
          </a:p>
          <a:p>
            <a:pPr lvl="0"/>
            <a:r>
              <a:rPr lang="en-US" dirty="0"/>
              <a:t> </a:t>
            </a:r>
            <a:r>
              <a:rPr lang="en-US" dirty="0">
                <a:hlinkClick r:id="rId6" tooltip="County Treasurer"/>
              </a:rPr>
              <a:t>County Treasurer</a:t>
            </a:r>
            <a:endParaRPr lang="en-US" dirty="0"/>
          </a:p>
          <a:p>
            <a:pPr lvl="0"/>
            <a:r>
              <a:rPr lang="en-US" dirty="0">
                <a:hlinkClick r:id="rId7"/>
              </a:rPr>
              <a:t> District Attorney</a:t>
            </a:r>
            <a:endParaRPr lang="en-US" dirty="0"/>
          </a:p>
          <a:p>
            <a:pPr lvl="0"/>
            <a:r>
              <a:rPr lang="en-US" dirty="0">
                <a:hlinkClick r:id="rId8" tooltip="Sheriff’s Office"/>
              </a:rPr>
              <a:t> Sheriff’s Office</a:t>
            </a:r>
            <a:endParaRPr lang="en-US" dirty="0"/>
          </a:p>
          <a:p>
            <a:pPr marL="0" indent="0">
              <a:buNone/>
            </a:pPr>
            <a:r>
              <a:rPr lang="en-US" dirty="0"/>
              <a:t> </a:t>
            </a:r>
          </a:p>
          <a:p>
            <a:pPr lvl="0"/>
            <a:r>
              <a:rPr lang="en-US" dirty="0">
                <a:hlinkClick r:id="rId9" tooltip="Board of Elections"/>
              </a:rPr>
              <a:t>» Board of Elections</a:t>
            </a:r>
            <a:r>
              <a:rPr lang="en-US" dirty="0"/>
              <a:t> </a:t>
            </a:r>
          </a:p>
          <a:p>
            <a:r>
              <a:rPr lang="en-US" dirty="0"/>
              <a:t>Commissioners – one Republican, one Democratic – are recommended by their County Party Chair and appointed by the Chair of the Board of Supervisors.</a:t>
            </a:r>
          </a:p>
        </p:txBody>
      </p:sp>
    </p:spTree>
    <p:extLst>
      <p:ext uri="{BB962C8B-B14F-4D97-AF65-F5344CB8AC3E}">
        <p14:creationId xmlns:p14="http://schemas.microsoft.com/office/powerpoint/2010/main" val="26095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3000">
              <a:schemeClr val="accent1">
                <a:lumMod val="40000"/>
                <a:lumOff val="6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a:solidFill>
                  <a:srgbClr val="FF0000"/>
                </a:solidFill>
                <a:effectLst>
                  <a:outerShdw blurRad="38100" dist="38100" dir="2700000" algn="tl">
                    <a:srgbClr val="000000">
                      <a:alpha val="43137"/>
                    </a:srgbClr>
                  </a:outerShdw>
                </a:effectLst>
              </a:rPr>
              <a:t>Local Governments</a:t>
            </a:r>
          </a:p>
        </p:txBody>
      </p:sp>
      <p:sp>
        <p:nvSpPr>
          <p:cNvPr id="3" name="Subtitle 2"/>
          <p:cNvSpPr>
            <a:spLocks noGrp="1"/>
          </p:cNvSpPr>
          <p:nvPr>
            <p:ph type="subTitle" idx="1"/>
          </p:nvPr>
        </p:nvSpPr>
        <p:spPr>
          <a:xfrm>
            <a:off x="1524000" y="3661415"/>
            <a:ext cx="9144000" cy="1655762"/>
          </a:xfrm>
        </p:spPr>
        <p:txBody>
          <a:bodyPr>
            <a:noAutofit/>
          </a:bodyPr>
          <a:lstStyle/>
          <a:p>
            <a:r>
              <a:rPr lang="en-US" sz="3200" b="1" dirty="0">
                <a:solidFill>
                  <a:srgbClr val="0070C0"/>
                </a:solidFill>
              </a:rPr>
              <a:t>County Governments</a:t>
            </a:r>
          </a:p>
          <a:p>
            <a:r>
              <a:rPr lang="en-US" sz="3200" b="1" dirty="0">
                <a:solidFill>
                  <a:srgbClr val="0070C0"/>
                </a:solidFill>
              </a:rPr>
              <a:t>Town, City and Village Governments</a:t>
            </a:r>
          </a:p>
          <a:p>
            <a:r>
              <a:rPr lang="en-US" sz="3200" b="1" dirty="0">
                <a:solidFill>
                  <a:srgbClr val="0070C0"/>
                </a:solidFill>
              </a:rPr>
              <a:t>In Saratoga, Warren and Washington Counties</a:t>
            </a:r>
          </a:p>
        </p:txBody>
      </p:sp>
    </p:spTree>
    <p:extLst>
      <p:ext uri="{BB962C8B-B14F-4D97-AF65-F5344CB8AC3E}">
        <p14:creationId xmlns:p14="http://schemas.microsoft.com/office/powerpoint/2010/main" val="29443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25625"/>
          </a:xfrm>
          <a:solidFill>
            <a:srgbClr val="F967E4"/>
          </a:solidFill>
        </p:spPr>
        <p:txBody>
          <a:bodyPr>
            <a:normAutofit fontScale="90000"/>
          </a:bodyPr>
          <a:lstStyle/>
          <a:p>
            <a:r>
              <a:rPr lang="en-US" b="1" dirty="0"/>
              <a:t>Saratoga County Departments</a:t>
            </a:r>
            <a:br>
              <a:rPr lang="en-US" b="1" dirty="0"/>
            </a:br>
            <a:r>
              <a:rPr lang="en-US" sz="3100" b="1" dirty="0" err="1"/>
              <a:t>Departments</a:t>
            </a:r>
            <a:r>
              <a:rPr lang="en-US" sz="3100" b="1" dirty="0"/>
              <a:t> with heads appointed by Chair of the Board of Supervisors and Supervised by County Administrator:</a:t>
            </a:r>
            <a:br>
              <a:rPr lang="en-US" sz="3100" b="1" dirty="0"/>
            </a:br>
            <a:endParaRPr lang="en-US" sz="3100" b="1" dirty="0"/>
          </a:p>
        </p:txBody>
      </p:sp>
      <p:sp>
        <p:nvSpPr>
          <p:cNvPr id="3" name="Content Placeholder 2"/>
          <p:cNvSpPr>
            <a:spLocks noGrp="1"/>
          </p:cNvSpPr>
          <p:nvPr>
            <p:ph idx="1"/>
          </p:nvPr>
        </p:nvSpPr>
        <p:spPr>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numCol="2">
            <a:normAutofit fontScale="62500" lnSpcReduction="20000"/>
          </a:bodyPr>
          <a:lstStyle/>
          <a:p>
            <a:r>
              <a:rPr lang="en-US" b="1" dirty="0"/>
              <a:t>Administrator’s Office, Clerk of BOS</a:t>
            </a:r>
          </a:p>
          <a:p>
            <a:r>
              <a:rPr lang="en-US" b="1" dirty="0"/>
              <a:t>County Attorney</a:t>
            </a:r>
          </a:p>
          <a:p>
            <a:pPr lvl="0"/>
            <a:r>
              <a:rPr lang="en-US" b="1" dirty="0"/>
              <a:t>Animal Shelter</a:t>
            </a:r>
          </a:p>
          <a:p>
            <a:pPr lvl="0"/>
            <a:r>
              <a:rPr lang="en-US" b="1" dirty="0"/>
              <a:t>County Auditor</a:t>
            </a:r>
          </a:p>
          <a:p>
            <a:pPr lvl="0"/>
            <a:r>
              <a:rPr lang="en-US" b="1" dirty="0"/>
              <a:t>County Historian</a:t>
            </a:r>
          </a:p>
          <a:p>
            <a:pPr lvl="0"/>
            <a:r>
              <a:rPr lang="en-US" b="1" dirty="0"/>
              <a:t>Employment &amp; Training</a:t>
            </a:r>
          </a:p>
          <a:p>
            <a:pPr lvl="0"/>
            <a:r>
              <a:rPr lang="en-US" b="1" dirty="0"/>
              <a:t>Human Resources</a:t>
            </a:r>
          </a:p>
          <a:p>
            <a:pPr lvl="0"/>
            <a:r>
              <a:rPr lang="en-US" b="1" dirty="0"/>
              <a:t>Mental Health</a:t>
            </a:r>
          </a:p>
          <a:p>
            <a:pPr lvl="0"/>
            <a:r>
              <a:rPr lang="en-US" b="1" dirty="0"/>
              <a:t>Office for the Aging</a:t>
            </a:r>
          </a:p>
          <a:p>
            <a:pPr lvl="0"/>
            <a:r>
              <a:rPr lang="en-US" b="1" dirty="0"/>
              <a:t>Emergency Services</a:t>
            </a:r>
          </a:p>
          <a:p>
            <a:pPr lvl="0"/>
            <a:r>
              <a:rPr lang="en-US" b="1" dirty="0"/>
              <a:t>Planning</a:t>
            </a:r>
          </a:p>
          <a:p>
            <a:pPr lvl="0"/>
            <a:r>
              <a:rPr lang="en-US" b="1" dirty="0"/>
              <a:t>Probation</a:t>
            </a:r>
          </a:p>
          <a:p>
            <a:pPr lvl="0"/>
            <a:r>
              <a:rPr lang="en-US" b="1" dirty="0"/>
              <a:t>Public Defender</a:t>
            </a:r>
          </a:p>
          <a:p>
            <a:pPr lvl="0"/>
            <a:r>
              <a:rPr lang="en-US" b="1" dirty="0"/>
              <a:t>Public Health</a:t>
            </a:r>
          </a:p>
          <a:p>
            <a:pPr lvl="0"/>
            <a:r>
              <a:rPr lang="en-US" b="1" dirty="0"/>
              <a:t>Public Works</a:t>
            </a:r>
          </a:p>
          <a:p>
            <a:pPr lvl="0"/>
            <a:r>
              <a:rPr lang="en-US" b="1" dirty="0"/>
              <a:t>Purchasing </a:t>
            </a:r>
          </a:p>
          <a:p>
            <a:pPr lvl="0"/>
            <a:r>
              <a:rPr lang="en-US" b="1" dirty="0"/>
              <a:t>Real Property Tax Service Agency, Auctions</a:t>
            </a:r>
          </a:p>
          <a:p>
            <a:pPr lvl="0"/>
            <a:r>
              <a:rPr lang="en-US" b="1" dirty="0"/>
              <a:t>Saratoga County Cornell Cooperative Extension</a:t>
            </a:r>
          </a:p>
          <a:p>
            <a:pPr lvl="0"/>
            <a:r>
              <a:rPr lang="en-US" b="1" dirty="0"/>
              <a:t>Saratoga County Water Authority</a:t>
            </a:r>
          </a:p>
          <a:p>
            <a:pPr lvl="0"/>
            <a:r>
              <a:rPr lang="en-US" b="1" dirty="0"/>
              <a:t>Saratoga County Sewer Authority</a:t>
            </a:r>
          </a:p>
          <a:p>
            <a:pPr lvl="0"/>
            <a:r>
              <a:rPr lang="en-US" b="1" dirty="0"/>
              <a:t>Social Services</a:t>
            </a:r>
          </a:p>
          <a:p>
            <a:pPr lvl="0"/>
            <a:r>
              <a:rPr lang="en-US" b="1" dirty="0"/>
              <a:t>Soil &amp; Water Conservation District</a:t>
            </a:r>
          </a:p>
          <a:p>
            <a:pPr lvl="0"/>
            <a:r>
              <a:rPr lang="en-US" b="1" dirty="0"/>
              <a:t>Veterans</a:t>
            </a:r>
          </a:p>
          <a:p>
            <a:pPr lvl="0"/>
            <a:r>
              <a:rPr lang="en-US" b="1" dirty="0"/>
              <a:t>Youth Bureau</a:t>
            </a:r>
          </a:p>
          <a:p>
            <a:endParaRPr lang="en-US" dirty="0"/>
          </a:p>
        </p:txBody>
      </p:sp>
    </p:spTree>
    <p:extLst>
      <p:ext uri="{BB962C8B-B14F-4D97-AF65-F5344CB8AC3E}">
        <p14:creationId xmlns:p14="http://schemas.microsoft.com/office/powerpoint/2010/main" val="357038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Cities in Saratoga County: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		</a:t>
            </a:r>
            <a:r>
              <a:rPr lang="en-US" sz="4000" b="1" dirty="0">
                <a:solidFill>
                  <a:srgbClr val="0070C0"/>
                </a:solidFill>
              </a:rPr>
              <a:t>Mechanicville  &amp;  Saratoga Springs</a:t>
            </a:r>
          </a:p>
        </p:txBody>
      </p:sp>
      <p:sp>
        <p:nvSpPr>
          <p:cNvPr id="3" name="Content Placeholder 2"/>
          <p:cNvSpPr>
            <a:spLocks noGrp="1"/>
          </p:cNvSpPr>
          <p:nvPr>
            <p:ph idx="1"/>
          </p:nvPr>
        </p:nvSpPr>
        <p:spPr>
          <a:solidFill>
            <a:srgbClr val="92D050"/>
          </a:solidFill>
        </p:spPr>
        <p:txBody>
          <a:bodyPr>
            <a:normAutofit lnSpcReduction="10000"/>
          </a:bodyPr>
          <a:lstStyle/>
          <a:p>
            <a:r>
              <a:rPr lang="en-US" dirty="0"/>
              <a:t>Both retain a Commission Form of Government with 5 Commissioners</a:t>
            </a:r>
          </a:p>
          <a:p>
            <a:r>
              <a:rPr lang="en-US" dirty="0"/>
              <a:t>Commissioner of Public Safety – Supervises Police, Fire and Ambulance, Code Enforcement</a:t>
            </a:r>
          </a:p>
          <a:p>
            <a:r>
              <a:rPr lang="en-US" dirty="0"/>
              <a:t>Commissioner of Finance- develops Budget &amp; pays bills</a:t>
            </a:r>
          </a:p>
          <a:p>
            <a:r>
              <a:rPr lang="en-US" dirty="0"/>
              <a:t>Commissioner of Accounts – responsible for assessments and tax billing, recording births &amp; deaths.</a:t>
            </a:r>
          </a:p>
          <a:p>
            <a:r>
              <a:rPr lang="en-US" dirty="0"/>
              <a:t>Commissioner of Public Works – responsible for streets, city buildings, water and sewer infrastructure.</a:t>
            </a:r>
          </a:p>
          <a:p>
            <a:r>
              <a:rPr lang="en-US" dirty="0"/>
              <a:t>Mayor – titular head of the city, responsible for land use planning, zoning, building permits.</a:t>
            </a:r>
          </a:p>
          <a:p>
            <a:endParaRPr lang="en-US" dirty="0"/>
          </a:p>
        </p:txBody>
      </p:sp>
    </p:spTree>
    <p:extLst>
      <p:ext uri="{BB962C8B-B14F-4D97-AF65-F5344CB8AC3E}">
        <p14:creationId xmlns:p14="http://schemas.microsoft.com/office/powerpoint/2010/main" val="405210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effectLst>
                  <a:outerShdw blurRad="38100" dist="38100" dir="2700000" algn="tl">
                    <a:srgbClr val="000000">
                      <a:alpha val="43137"/>
                    </a:srgbClr>
                  </a:outerShdw>
                </a:effectLst>
              </a:rPr>
              <a:t>Cities in Saratoga County: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	</a:t>
            </a:r>
            <a:r>
              <a:rPr lang="en-US" b="1" dirty="0">
                <a:solidFill>
                  <a:srgbClr val="0070C0"/>
                </a:solidFill>
              </a:rPr>
              <a:t>Mechanicville  &amp;  Saratoga Springs  (cont’d)</a:t>
            </a:r>
            <a:endParaRPr lang="en-US" dirty="0"/>
          </a:p>
        </p:txBody>
      </p:sp>
      <p:sp>
        <p:nvSpPr>
          <p:cNvPr id="3" name="Content Placeholder 2"/>
          <p:cNvSpPr>
            <a:spLocks noGrp="1"/>
          </p:cNvSpPr>
          <p:nvPr>
            <p:ph idx="1"/>
          </p:nvPr>
        </p:nvSpPr>
        <p:spPr/>
        <p:txBody>
          <a:bodyPr>
            <a:normAutofit/>
          </a:bodyPr>
          <a:lstStyle/>
          <a:p>
            <a:r>
              <a:rPr lang="en-US" sz="4000" dirty="0"/>
              <a:t>Elect Supervisors  to represent the City on the Board of Supervisors.</a:t>
            </a:r>
          </a:p>
          <a:p>
            <a:r>
              <a:rPr lang="en-US" sz="4000" dirty="0"/>
              <a:t>Mechanicville gets one Supervisor with 5,196 votes.</a:t>
            </a:r>
          </a:p>
          <a:p>
            <a:r>
              <a:rPr lang="en-US" sz="4000" dirty="0"/>
              <a:t>Saratoga gets two Supervisors with 13,293 votes each.</a:t>
            </a:r>
          </a:p>
          <a:p>
            <a:endParaRPr lang="en-US" sz="4000" dirty="0">
              <a:solidFill>
                <a:srgbClr val="0070C0"/>
              </a:solidFill>
            </a:endParaRPr>
          </a:p>
        </p:txBody>
      </p:sp>
    </p:spTree>
    <p:extLst>
      <p:ext uri="{BB962C8B-B14F-4D97-AF65-F5344CB8AC3E}">
        <p14:creationId xmlns:p14="http://schemas.microsoft.com/office/powerpoint/2010/main" val="2778802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Warren County</a:t>
            </a:r>
          </a:p>
        </p:txBody>
      </p:sp>
      <p:sp>
        <p:nvSpPr>
          <p:cNvPr id="3" name="Content Placeholder 2"/>
          <p:cNvSpPr>
            <a:spLocks noGrp="1"/>
          </p:cNvSpPr>
          <p:nvPr>
            <p:ph idx="1"/>
          </p:nvPr>
        </p:nvSpPr>
        <p:spPr>
          <a:xfrm>
            <a:off x="838199" y="1825625"/>
            <a:ext cx="5612027" cy="2190321"/>
          </a:xfrm>
        </p:spPr>
        <p:txBody>
          <a:bodyPr>
            <a:noAutofit/>
          </a:bodyPr>
          <a:lstStyle/>
          <a:p>
            <a:pPr marL="0" indent="0">
              <a:buNone/>
            </a:pPr>
            <a:r>
              <a:rPr lang="en-US" sz="2400" b="1" dirty="0">
                <a:solidFill>
                  <a:srgbClr val="000000"/>
                </a:solidFill>
                <a:latin typeface="Arial" panose="020B0604020202020204" pitchFamily="34" charset="0"/>
              </a:rPr>
              <a:t>Warren County is a county in the state of New York. As of the 2010 census the population was 65707.</a:t>
            </a:r>
            <a:endParaRPr lang="en-US" sz="2400" b="1" dirty="0">
              <a:solidFill>
                <a:schemeClr val="accent5"/>
              </a:solidFill>
            </a:endParaRPr>
          </a:p>
        </p:txBody>
      </p:sp>
      <p:sp>
        <p:nvSpPr>
          <p:cNvPr id="7" name="TextBox 6"/>
          <p:cNvSpPr txBox="1"/>
          <p:nvPr/>
        </p:nvSpPr>
        <p:spPr>
          <a:xfrm>
            <a:off x="990599" y="4399515"/>
            <a:ext cx="3540370" cy="1661316"/>
          </a:xfrm>
          <a:prstGeom prst="rect">
            <a:avLst/>
          </a:prstGeom>
          <a:noFill/>
        </p:spPr>
        <p:txBody>
          <a:bodyPr wrap="square" rtlCol="0">
            <a:spAutoFit/>
          </a:bodyPr>
          <a:lstStyle/>
          <a:p>
            <a:endParaRPr lang="en-US" dirty="0"/>
          </a:p>
        </p:txBody>
      </p:sp>
      <p:sp>
        <p:nvSpPr>
          <p:cNvPr id="8" name="TextBox 7"/>
          <p:cNvSpPr txBox="1"/>
          <p:nvPr/>
        </p:nvSpPr>
        <p:spPr>
          <a:xfrm>
            <a:off x="990599" y="4478284"/>
            <a:ext cx="3540370" cy="1661316"/>
          </a:xfrm>
          <a:prstGeom prst="rect">
            <a:avLst/>
          </a:prstGeom>
          <a:noFill/>
        </p:spPr>
        <p:txBody>
          <a:bodyPr wrap="square" rtlCol="0">
            <a:spAutoFit/>
          </a:bodyPr>
          <a:lstStyle/>
          <a:p>
            <a:endParaRPr lang="en-US" dirty="0"/>
          </a:p>
        </p:txBody>
      </p:sp>
      <p:sp>
        <p:nvSpPr>
          <p:cNvPr id="5" name="AutoShape 3" descr="image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990599" y="4015946"/>
            <a:ext cx="3009662" cy="2294867"/>
          </a:xfrm>
          <a:prstGeom prst="rect">
            <a:avLst/>
          </a:prstGeom>
        </p:spPr>
      </p:pic>
      <p:pic>
        <p:nvPicPr>
          <p:cNvPr id="10" name="Picture 9"/>
          <p:cNvPicPr>
            <a:picLocks noChangeAspect="1"/>
          </p:cNvPicPr>
          <p:nvPr/>
        </p:nvPicPr>
        <p:blipFill>
          <a:blip r:embed="rId4"/>
          <a:stretch>
            <a:fillRect/>
          </a:stretch>
        </p:blipFill>
        <p:spPr>
          <a:xfrm>
            <a:off x="7740400" y="2350477"/>
            <a:ext cx="2783853" cy="3710354"/>
          </a:xfrm>
          <a:prstGeom prst="rect">
            <a:avLst/>
          </a:prstGeom>
        </p:spPr>
      </p:pic>
    </p:spTree>
    <p:extLst>
      <p:ext uri="{BB962C8B-B14F-4D97-AF65-F5344CB8AC3E}">
        <p14:creationId xmlns:p14="http://schemas.microsoft.com/office/powerpoint/2010/main" val="138353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Warren County</a:t>
            </a:r>
          </a:p>
        </p:txBody>
      </p:sp>
      <p:sp>
        <p:nvSpPr>
          <p:cNvPr id="3" name="Content Placeholder 2"/>
          <p:cNvSpPr>
            <a:spLocks noGrp="1"/>
          </p:cNvSpPr>
          <p:nvPr>
            <p:ph idx="1"/>
          </p:nvPr>
        </p:nvSpPr>
        <p:spPr>
          <a:xfrm>
            <a:off x="1159476" y="1788554"/>
            <a:ext cx="10515600" cy="4563301"/>
          </a:xfrm>
        </p:spPr>
        <p:txBody>
          <a:bodyPr>
            <a:noAutofit/>
          </a:bodyPr>
          <a:lstStyle/>
          <a:p>
            <a:r>
              <a:rPr lang="en-US" b="1" dirty="0">
                <a:solidFill>
                  <a:schemeClr val="accent5"/>
                </a:solidFill>
              </a:rPr>
              <a:t>11  Towns</a:t>
            </a:r>
            <a:r>
              <a:rPr lang="en-US" dirty="0"/>
              <a:t>           </a:t>
            </a:r>
            <a:endParaRPr lang="en-US" b="1" dirty="0">
              <a:solidFill>
                <a:schemeClr val="accent5"/>
              </a:solidFill>
            </a:endParaRPr>
          </a:p>
          <a:p>
            <a:r>
              <a:rPr lang="en-US" b="1" dirty="0">
                <a:solidFill>
                  <a:schemeClr val="accent5"/>
                </a:solidFill>
              </a:rPr>
              <a:t>  1 City  Glens Falls</a:t>
            </a:r>
          </a:p>
          <a:p>
            <a:r>
              <a:rPr lang="en-US" b="1" dirty="0">
                <a:solidFill>
                  <a:schemeClr val="accent5"/>
                </a:solidFill>
              </a:rPr>
              <a:t>  1 Village</a:t>
            </a:r>
          </a:p>
          <a:p>
            <a:r>
              <a:rPr lang="en-US" b="1" dirty="0">
                <a:solidFill>
                  <a:schemeClr val="accent5"/>
                </a:solidFill>
              </a:rPr>
              <a:t>  9 School Districts</a:t>
            </a:r>
          </a:p>
          <a:p>
            <a:pPr marL="0" indent="0">
              <a:buNone/>
            </a:pPr>
            <a:endParaRPr lang="en-US" b="1" dirty="0">
              <a:solidFill>
                <a:schemeClr val="accent5"/>
              </a:solidFill>
            </a:endParaRPr>
          </a:p>
          <a:p>
            <a:pPr marL="0" indent="0">
              <a:buNone/>
            </a:pPr>
            <a:r>
              <a:rPr lang="en-US" b="1" dirty="0">
                <a:solidFill>
                  <a:schemeClr val="accent5"/>
                </a:solidFill>
              </a:rPr>
              <a:t>Numerous Special Districts (Fire, Ambulance, Water, Sewer, Rec.)</a:t>
            </a:r>
          </a:p>
          <a:p>
            <a:pPr marL="0" indent="0">
              <a:buNone/>
            </a:pPr>
            <a:endParaRPr lang="en-US" b="1" dirty="0">
              <a:solidFill>
                <a:schemeClr val="accent5"/>
              </a:solidFill>
            </a:endParaRPr>
          </a:p>
          <a:p>
            <a:pPr marL="0" indent="0">
              <a:buNone/>
            </a:pPr>
            <a:r>
              <a:rPr lang="en-US" b="1" dirty="0">
                <a:solidFill>
                  <a:schemeClr val="accent5"/>
                </a:solidFill>
              </a:rPr>
              <a:t>County Seat is  Queensbury</a:t>
            </a:r>
          </a:p>
        </p:txBody>
      </p:sp>
    </p:spTree>
    <p:extLst>
      <p:ext uri="{BB962C8B-B14F-4D97-AF65-F5344CB8AC3E}">
        <p14:creationId xmlns:p14="http://schemas.microsoft.com/office/powerpoint/2010/main" val="279215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7999"/>
          </a:xfrm>
        </p:spPr>
        <p:txBody>
          <a:bodyPr>
            <a:normAutofit fontScale="90000"/>
          </a:bodyPr>
          <a:lstStyle/>
          <a:p>
            <a:br>
              <a:rPr lang="en-US" dirty="0"/>
            </a:br>
            <a:endParaRPr lang="en-US" dirty="0"/>
          </a:p>
        </p:txBody>
      </p:sp>
      <p:sp>
        <p:nvSpPr>
          <p:cNvPr id="3" name="Content Placeholder 2"/>
          <p:cNvSpPr>
            <a:spLocks noGrp="1"/>
          </p:cNvSpPr>
          <p:nvPr>
            <p:ph sz="half" idx="1"/>
          </p:nvPr>
        </p:nvSpPr>
        <p:spPr>
          <a:xfrm flipH="1">
            <a:off x="14222626" y="3027405"/>
            <a:ext cx="2360141" cy="3149558"/>
          </a:xfrm>
        </p:spPr>
        <p:txBody>
          <a:bodyPr>
            <a:normAutofit fontScale="25000" lnSpcReduction="20000"/>
          </a:bodyPr>
          <a:lstStyle/>
          <a:p>
            <a:r>
              <a:rPr lang="en-US" dirty="0"/>
              <a:t> </a:t>
            </a:r>
          </a:p>
          <a:p>
            <a:r>
              <a:rPr lang="en-US" dirty="0"/>
              <a:t>Town – Weighted Vote- Incumbent</a:t>
            </a:r>
          </a:p>
          <a:p>
            <a:r>
              <a:rPr lang="en-US" dirty="0">
                <a:solidFill>
                  <a:schemeClr val="accent5">
                    <a:lumMod val="75000"/>
                  </a:schemeClr>
                </a:solidFill>
              </a:rPr>
              <a:t>B</a:t>
            </a:r>
            <a:r>
              <a:rPr lang="en-US" b="1" dirty="0">
                <a:solidFill>
                  <a:schemeClr val="accent5">
                    <a:lumMod val="75000"/>
                  </a:schemeClr>
                </a:solidFill>
                <a:hlinkClick r:id="rId3"/>
              </a:rPr>
              <a:t>a</a:t>
            </a:r>
            <a:r>
              <a:rPr lang="en-US" b="1" dirty="0">
                <a:hlinkClick r:id="rId3"/>
              </a:rPr>
              <a:t>llston</a:t>
            </a:r>
            <a:r>
              <a:rPr lang="en-US" dirty="0"/>
              <a:t> – 9,776– Timothy </a:t>
            </a:r>
            <a:r>
              <a:rPr lang="en-US" dirty="0" err="1"/>
              <a:t>Szczepaniak</a:t>
            </a:r>
            <a:r>
              <a:rPr lang="en-US" dirty="0"/>
              <a:t> </a:t>
            </a:r>
          </a:p>
          <a:p>
            <a:r>
              <a:rPr lang="en-US" b="1" dirty="0">
                <a:hlinkClick r:id="rId4"/>
              </a:rPr>
              <a:t>Charlton</a:t>
            </a:r>
            <a:r>
              <a:rPr lang="en-US" b="1" dirty="0"/>
              <a:t> –</a:t>
            </a:r>
            <a:r>
              <a:rPr lang="en-US" dirty="0"/>
              <a:t> 4,133- Alan </a:t>
            </a:r>
            <a:r>
              <a:rPr lang="en-US" dirty="0" err="1"/>
              <a:t>Grattidge</a:t>
            </a:r>
            <a:r>
              <a:rPr lang="en-US" dirty="0"/>
              <a:t> </a:t>
            </a:r>
          </a:p>
          <a:p>
            <a:r>
              <a:rPr lang="en-US" b="1" dirty="0">
                <a:hlinkClick r:id="rId5"/>
              </a:rPr>
              <a:t>Clifton Park</a:t>
            </a:r>
            <a:r>
              <a:rPr lang="en-US" b="1" dirty="0"/>
              <a:t> –</a:t>
            </a:r>
            <a:r>
              <a:rPr lang="en-US" dirty="0"/>
              <a:t> 18,352 - Jonathan </a:t>
            </a:r>
            <a:r>
              <a:rPr lang="en-US" dirty="0" err="1"/>
              <a:t>Schopf</a:t>
            </a:r>
            <a:r>
              <a:rPr lang="en-US" dirty="0"/>
              <a:t> *</a:t>
            </a:r>
          </a:p>
          <a:p>
            <a:r>
              <a:rPr lang="en-US" b="1" dirty="0">
                <a:hlinkClick r:id="rId5"/>
              </a:rPr>
              <a:t>Clifton Park</a:t>
            </a:r>
            <a:r>
              <a:rPr lang="en-US" b="1" dirty="0"/>
              <a:t> – </a:t>
            </a:r>
            <a:r>
              <a:rPr lang="en-US" dirty="0"/>
              <a:t>18,352 - Philip Barrett </a:t>
            </a:r>
          </a:p>
          <a:p>
            <a:r>
              <a:rPr lang="en-US" b="1" dirty="0">
                <a:hlinkClick r:id="rId6"/>
              </a:rPr>
              <a:t>Corinth</a:t>
            </a:r>
            <a:r>
              <a:rPr lang="en-US" b="1" dirty="0"/>
              <a:t> –</a:t>
            </a:r>
            <a:r>
              <a:rPr lang="en-US" dirty="0"/>
              <a:t> 6,531 - Richard B. Lucia </a:t>
            </a:r>
          </a:p>
          <a:p>
            <a:r>
              <a:rPr lang="en-US" b="1" dirty="0">
                <a:hlinkClick r:id="rId7"/>
              </a:rPr>
              <a:t>Day</a:t>
            </a:r>
            <a:r>
              <a:rPr lang="en-US" b="1" dirty="0"/>
              <a:t> –</a:t>
            </a:r>
            <a:r>
              <a:rPr lang="en-US" dirty="0"/>
              <a:t> 856- Preston Allen </a:t>
            </a:r>
          </a:p>
          <a:p>
            <a:r>
              <a:rPr lang="en-US" b="1" dirty="0">
                <a:hlinkClick r:id="rId8"/>
              </a:rPr>
              <a:t>Edinburg</a:t>
            </a:r>
            <a:r>
              <a:rPr lang="en-US" b="1" dirty="0"/>
              <a:t> –</a:t>
            </a:r>
            <a:r>
              <a:rPr lang="en-US" dirty="0"/>
              <a:t> 1,214- Jean Raymond </a:t>
            </a:r>
          </a:p>
          <a:p>
            <a:r>
              <a:rPr lang="en-US" b="1" dirty="0">
                <a:hlinkClick r:id="rId9"/>
              </a:rPr>
              <a:t>Galway</a:t>
            </a:r>
            <a:r>
              <a:rPr lang="en-US" b="1" dirty="0"/>
              <a:t> –</a:t>
            </a:r>
            <a:r>
              <a:rPr lang="en-US" dirty="0"/>
              <a:t> 3,545 - Michael Smith </a:t>
            </a:r>
          </a:p>
          <a:p>
            <a:r>
              <a:rPr lang="en-US" b="1" dirty="0">
                <a:hlinkClick r:id="rId10"/>
              </a:rPr>
              <a:t>Greenfield</a:t>
            </a:r>
            <a:r>
              <a:rPr lang="en-US" b="1" dirty="0"/>
              <a:t> –</a:t>
            </a:r>
            <a:r>
              <a:rPr lang="en-US" dirty="0"/>
              <a:t> 7,775- Daniel </a:t>
            </a:r>
            <a:r>
              <a:rPr lang="en-US" dirty="0" err="1"/>
              <a:t>Pemrick</a:t>
            </a:r>
            <a:r>
              <a:rPr lang="en-US" dirty="0"/>
              <a:t> </a:t>
            </a:r>
          </a:p>
          <a:p>
            <a:r>
              <a:rPr lang="en-US" b="1" dirty="0">
                <a:hlinkClick r:id="rId11"/>
              </a:rPr>
              <a:t>Hadley</a:t>
            </a:r>
            <a:r>
              <a:rPr lang="en-US" b="1" dirty="0"/>
              <a:t> –</a:t>
            </a:r>
            <a:r>
              <a:rPr lang="en-US" dirty="0"/>
              <a:t> 2,048- Arthur M. Wright </a:t>
            </a:r>
          </a:p>
          <a:p>
            <a:r>
              <a:rPr lang="en-US" b="1" dirty="0" err="1">
                <a:hlinkClick r:id="rId12"/>
              </a:rPr>
              <a:t>Halfmoon</a:t>
            </a:r>
            <a:r>
              <a:rPr lang="en-US" b="1" dirty="0"/>
              <a:t> –</a:t>
            </a:r>
            <a:r>
              <a:rPr lang="en-US" dirty="0"/>
              <a:t> 21,535- Kevin </a:t>
            </a:r>
            <a:r>
              <a:rPr lang="en-US" dirty="0" err="1"/>
              <a:t>Tollisen</a:t>
            </a:r>
            <a:r>
              <a:rPr lang="en-US" dirty="0"/>
              <a:t> </a:t>
            </a:r>
          </a:p>
          <a:p>
            <a:r>
              <a:rPr lang="en-US" b="1" dirty="0">
                <a:hlinkClick r:id="rId13"/>
              </a:rPr>
              <a:t>Malta</a:t>
            </a:r>
            <a:r>
              <a:rPr lang="en-US" b="1" dirty="0"/>
              <a:t> –</a:t>
            </a:r>
            <a:r>
              <a:rPr lang="en-US" dirty="0"/>
              <a:t> 14,728- Darren O’Connor </a:t>
            </a:r>
          </a:p>
          <a:p>
            <a:endParaRPr lang="en-US" dirty="0"/>
          </a:p>
        </p:txBody>
      </p:sp>
      <p:sp>
        <p:nvSpPr>
          <p:cNvPr id="4" name="Content Placeholder 3"/>
          <p:cNvSpPr>
            <a:spLocks noGrp="1"/>
          </p:cNvSpPr>
          <p:nvPr>
            <p:ph sz="half" idx="2"/>
          </p:nvPr>
        </p:nvSpPr>
        <p:spPr>
          <a:xfrm flipH="1">
            <a:off x="14012561" y="3410465"/>
            <a:ext cx="2397209" cy="2766497"/>
          </a:xfrm>
        </p:spPr>
        <p:txBody>
          <a:bodyPr>
            <a:normAutofit fontScale="25000" lnSpcReduction="20000"/>
          </a:bodyPr>
          <a:lstStyle/>
          <a:p>
            <a:r>
              <a:rPr lang="en-US" b="1" dirty="0">
                <a:hlinkClick r:id="rId14"/>
              </a:rPr>
              <a:t>Mechanicville </a:t>
            </a:r>
            <a:r>
              <a:rPr lang="en-US" b="1" dirty="0"/>
              <a:t>–</a:t>
            </a:r>
            <a:r>
              <a:rPr lang="en-US" dirty="0"/>
              <a:t>5,196-</a:t>
            </a:r>
            <a:r>
              <a:rPr lang="en-US" b="1" dirty="0"/>
              <a:t> </a:t>
            </a:r>
            <a:r>
              <a:rPr lang="en-US" dirty="0"/>
              <a:t> Thomas Richardson *</a:t>
            </a:r>
          </a:p>
          <a:p>
            <a:r>
              <a:rPr lang="en-US" b="1" dirty="0">
                <a:hlinkClick r:id="rId15"/>
              </a:rPr>
              <a:t>Milton</a:t>
            </a:r>
            <a:r>
              <a:rPr lang="en-US" b="1" dirty="0"/>
              <a:t> –</a:t>
            </a:r>
            <a:r>
              <a:rPr lang="en-US" dirty="0"/>
              <a:t> 18,575- Scott Ostrander </a:t>
            </a:r>
          </a:p>
          <a:p>
            <a:r>
              <a:rPr lang="en-US" b="1" dirty="0">
                <a:hlinkClick r:id="rId16"/>
              </a:rPr>
              <a:t>Moreau </a:t>
            </a:r>
            <a:r>
              <a:rPr lang="en-US" b="1" dirty="0"/>
              <a:t>– </a:t>
            </a:r>
            <a:r>
              <a:rPr lang="en-US" dirty="0"/>
              <a:t>14,728- </a:t>
            </a:r>
            <a:r>
              <a:rPr lang="en-US" b="1" dirty="0"/>
              <a:t> </a:t>
            </a:r>
            <a:r>
              <a:rPr lang="en-US" dirty="0"/>
              <a:t>Theodore </a:t>
            </a:r>
            <a:r>
              <a:rPr lang="en-US" dirty="0" err="1"/>
              <a:t>Kusnierz</a:t>
            </a:r>
            <a:r>
              <a:rPr lang="en-US" dirty="0"/>
              <a:t> </a:t>
            </a:r>
          </a:p>
          <a:p>
            <a:r>
              <a:rPr lang="en-US" b="1" dirty="0">
                <a:hlinkClick r:id="rId17"/>
              </a:rPr>
              <a:t>Northumberland</a:t>
            </a:r>
            <a:r>
              <a:rPr lang="en-US" b="1" dirty="0"/>
              <a:t> –  </a:t>
            </a:r>
            <a:r>
              <a:rPr lang="en-US" dirty="0"/>
              <a:t>5,087-</a:t>
            </a:r>
            <a:r>
              <a:rPr lang="en-US" b="1" dirty="0"/>
              <a:t> </a:t>
            </a:r>
            <a:r>
              <a:rPr lang="en-US" dirty="0"/>
              <a:t>Willard Peck </a:t>
            </a:r>
          </a:p>
          <a:p>
            <a:r>
              <a:rPr lang="en-US" b="1" dirty="0">
                <a:hlinkClick r:id="rId18"/>
              </a:rPr>
              <a:t>Providence</a:t>
            </a:r>
            <a:r>
              <a:rPr lang="en-US" b="1" dirty="0"/>
              <a:t> –</a:t>
            </a:r>
            <a:r>
              <a:rPr lang="en-US" dirty="0"/>
              <a:t> 1,995- Sandra </a:t>
            </a:r>
            <a:r>
              <a:rPr lang="en-US" dirty="0" err="1"/>
              <a:t>Winney</a:t>
            </a:r>
            <a:r>
              <a:rPr lang="en-US" dirty="0"/>
              <a:t> </a:t>
            </a:r>
          </a:p>
          <a:p>
            <a:r>
              <a:rPr lang="en-US" b="1" dirty="0">
                <a:hlinkClick r:id="rId19"/>
              </a:rPr>
              <a:t>Saratoga</a:t>
            </a:r>
            <a:r>
              <a:rPr lang="en-US" b="1" dirty="0"/>
              <a:t> – </a:t>
            </a:r>
            <a:r>
              <a:rPr lang="en-US" dirty="0"/>
              <a:t>5,674-</a:t>
            </a:r>
            <a:r>
              <a:rPr lang="en-US" b="1" dirty="0"/>
              <a:t> </a:t>
            </a:r>
            <a:r>
              <a:rPr lang="en-US" dirty="0"/>
              <a:t>Thomas N. Wood III  </a:t>
            </a:r>
          </a:p>
          <a:p>
            <a:r>
              <a:rPr lang="en-US" b="1" dirty="0">
                <a:hlinkClick r:id="rId20"/>
              </a:rPr>
              <a:t>Saratoga Springs </a:t>
            </a:r>
            <a:r>
              <a:rPr lang="en-US" b="1" dirty="0"/>
              <a:t>–</a:t>
            </a:r>
            <a:r>
              <a:rPr lang="en-US" dirty="0"/>
              <a:t> 13,293- Tara Gaston *</a:t>
            </a:r>
          </a:p>
          <a:p>
            <a:r>
              <a:rPr lang="en-US" b="1" dirty="0">
                <a:hlinkClick r:id="rId20"/>
              </a:rPr>
              <a:t>Saratoga Springs</a:t>
            </a:r>
            <a:r>
              <a:rPr lang="en-US" b="1" dirty="0"/>
              <a:t> –</a:t>
            </a:r>
            <a:r>
              <a:rPr lang="en-US" dirty="0"/>
              <a:t> 13,293- Matthew </a:t>
            </a:r>
            <a:r>
              <a:rPr lang="en-US" dirty="0" err="1"/>
              <a:t>Veitch</a:t>
            </a:r>
            <a:r>
              <a:rPr lang="en-US" dirty="0"/>
              <a:t> *</a:t>
            </a:r>
          </a:p>
          <a:p>
            <a:r>
              <a:rPr lang="en-US" b="1" dirty="0">
                <a:hlinkClick r:id="rId21"/>
              </a:rPr>
              <a:t>Stillwater </a:t>
            </a:r>
            <a:r>
              <a:rPr lang="en-US" b="1" dirty="0"/>
              <a:t>–</a:t>
            </a:r>
            <a:r>
              <a:rPr lang="en-US" dirty="0"/>
              <a:t> 8,287- Edward D. Kinowski </a:t>
            </a:r>
          </a:p>
          <a:p>
            <a:r>
              <a:rPr lang="en-US" b="1" dirty="0">
                <a:hlinkClick r:id="rId22"/>
              </a:rPr>
              <a:t>Waterford</a:t>
            </a:r>
            <a:r>
              <a:rPr lang="en-US" b="1" dirty="0"/>
              <a:t> –</a:t>
            </a:r>
            <a:r>
              <a:rPr lang="en-US" dirty="0"/>
              <a:t> 8,423- John E. Lawler </a:t>
            </a:r>
          </a:p>
          <a:p>
            <a:r>
              <a:rPr lang="en-US" b="1" dirty="0">
                <a:hlinkClick r:id="rId23"/>
              </a:rPr>
              <a:t>Wilton</a:t>
            </a:r>
            <a:r>
              <a:rPr lang="en-US" b="1" dirty="0"/>
              <a:t> –</a:t>
            </a:r>
            <a:r>
              <a:rPr lang="en-US" dirty="0"/>
              <a:t> 16,173- Arthur J. Johnson </a:t>
            </a:r>
          </a:p>
          <a:p>
            <a:r>
              <a:rPr lang="en-US" dirty="0"/>
              <a:t>*These Supervisors have no administrative duties in their Town or City.  All other Supervisors wear two hats:  one as Supervisor of their Town and one as a member of the Board of Supervisors.</a:t>
            </a:r>
          </a:p>
          <a:p>
            <a:endParaRPr lang="en-US" dirty="0"/>
          </a:p>
        </p:txBody>
      </p:sp>
      <p:sp>
        <p:nvSpPr>
          <p:cNvPr id="8" name="TextBox 7"/>
          <p:cNvSpPr txBox="1"/>
          <p:nvPr/>
        </p:nvSpPr>
        <p:spPr>
          <a:xfrm>
            <a:off x="1482811" y="766118"/>
            <a:ext cx="7883611" cy="5355312"/>
          </a:xfrm>
          <a:prstGeom prst="rect">
            <a:avLst/>
          </a:prstGeom>
          <a:noFill/>
        </p:spPr>
        <p:txBody>
          <a:bodyPr wrap="square" rtlCol="0">
            <a:spAutoFit/>
          </a:bodyPr>
          <a:lstStyle/>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MEMBERS OF THE BOARD OF SUPERVISORS </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Bolton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Chester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City of Glens Falls</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Ward 1 – County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Ward 3 – County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Ward 3 – County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Ward 4 – County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Hague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Horicon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Johnsbury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Lake George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Lake Lucerne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Queensbury Town/County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4  County only Supervisors</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Stony Creek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Thurman Supervisor</a:t>
            </a:r>
            <a:endParaRPr lang="en-US" altLang="en-US" sz="1100">
              <a:latin typeface="Arial" panose="020B0604020202020204" pitchFamily="34" charset="0"/>
            </a:endParaRPr>
          </a:p>
          <a:p>
            <a:pPr lvl="0" eaLnBrk="0" fontAlgn="base" hangingPunct="0">
              <a:spcBef>
                <a:spcPct val="0"/>
              </a:spcBef>
              <a:spcAft>
                <a:spcPct val="0"/>
              </a:spcAft>
            </a:pPr>
            <a:r>
              <a:rPr lang="en-US" altLang="en-US" b="1">
                <a:latin typeface="Arial" panose="020B0604020202020204" pitchFamily="34" charset="0"/>
                <a:ea typeface="Times New Roman" panose="02020603050405020304" pitchFamily="18" charset="0"/>
              </a:rPr>
              <a:t>			Warrensburg Supervisor</a:t>
            </a:r>
            <a:endParaRPr lang="en-US" altLang="en-US" sz="2800" dirty="0">
              <a:latin typeface="Arial" panose="020B0604020202020204" pitchFamily="34" charset="0"/>
            </a:endParaRPr>
          </a:p>
        </p:txBody>
      </p:sp>
      <p:sp>
        <p:nvSpPr>
          <p:cNvPr id="9" name="Rectangle 2"/>
          <p:cNvSpPr>
            <a:spLocks noChangeArrowheads="1"/>
          </p:cNvSpPr>
          <p:nvPr/>
        </p:nvSpPr>
        <p:spPr bwMode="auto">
          <a:xfrm>
            <a:off x="0" y="90100"/>
            <a:ext cx="20313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2232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6600" b="1" dirty="0">
                <a:solidFill>
                  <a:srgbClr val="FF0000"/>
                </a:solidFill>
              </a:rPr>
              <a:t>Warren County Departments</a:t>
            </a:r>
            <a:br>
              <a:rPr lang="en-US" sz="6600" b="1" dirty="0">
                <a:solidFill>
                  <a:srgbClr val="FF0000"/>
                </a:solidFill>
              </a:rPr>
            </a:br>
            <a:r>
              <a:rPr lang="en-US" sz="2700" b="1" dirty="0" err="1"/>
              <a:t>Departments</a:t>
            </a:r>
            <a:r>
              <a:rPr lang="en-US" sz="2700" b="1" dirty="0"/>
              <a:t> with Heads Elected by the Voters</a:t>
            </a:r>
            <a:endParaRPr lang="en-US" sz="3100" b="1" dirty="0">
              <a:solidFill>
                <a:srgbClr val="FF0000"/>
              </a:solidFill>
            </a:endParaRPr>
          </a:p>
        </p:txBody>
      </p:sp>
      <p:sp>
        <p:nvSpPr>
          <p:cNvPr id="3" name="Content Placeholder 2"/>
          <p:cNvSpPr>
            <a:spLocks noGrp="1"/>
          </p:cNvSpPr>
          <p:nvPr>
            <p:ph idx="1"/>
          </p:nvPr>
        </p:nvSpPr>
        <p:spPr>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t>		COUNTY CLERK</a:t>
            </a:r>
          </a:p>
          <a:p>
            <a:r>
              <a:rPr lang="en-US" dirty="0"/>
              <a:t>		CORONERS</a:t>
            </a:r>
          </a:p>
          <a:p>
            <a:r>
              <a:rPr lang="en-US" dirty="0"/>
              <a:t>		COUNTY TREASURER</a:t>
            </a:r>
          </a:p>
          <a:p>
            <a:r>
              <a:rPr lang="en-US" dirty="0"/>
              <a:t>		DISTRICT ATTORNEY</a:t>
            </a:r>
          </a:p>
          <a:p>
            <a:r>
              <a:rPr lang="en-US" dirty="0"/>
              <a:t>		SHERIFF</a:t>
            </a:r>
          </a:p>
          <a:p>
            <a:r>
              <a:rPr lang="en-US" dirty="0"/>
              <a:t>		JUDGES	</a:t>
            </a:r>
          </a:p>
          <a:p>
            <a:r>
              <a:rPr lang="en-US" dirty="0"/>
              <a:t>BOARD OF ELECTIONS:  Commissioners – one Republican, one Democratic – are recommended by their County Party Chair and appointed by Chair of Board of Supervisors</a:t>
            </a:r>
          </a:p>
        </p:txBody>
      </p:sp>
    </p:spTree>
    <p:extLst>
      <p:ext uri="{BB962C8B-B14F-4D97-AF65-F5344CB8AC3E}">
        <p14:creationId xmlns:p14="http://schemas.microsoft.com/office/powerpoint/2010/main" val="838602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81" y="172995"/>
            <a:ext cx="10515600" cy="1825625"/>
          </a:xfrm>
          <a:solidFill>
            <a:srgbClr val="F967E4"/>
          </a:solidFill>
        </p:spPr>
        <p:txBody>
          <a:bodyPr>
            <a:normAutofit/>
          </a:bodyPr>
          <a:lstStyle/>
          <a:p>
            <a:r>
              <a:rPr lang="en-US" b="1" dirty="0"/>
              <a:t>Warren County Departments</a:t>
            </a:r>
            <a:br>
              <a:rPr lang="en-US" b="1" dirty="0"/>
            </a:br>
            <a:r>
              <a:rPr lang="en-US" sz="3100" b="1" dirty="0" err="1"/>
              <a:t>Departments</a:t>
            </a:r>
            <a:r>
              <a:rPr lang="en-US" sz="3100" b="1" dirty="0"/>
              <a:t> with heads appointed by Chair of the Board of Supervisors</a:t>
            </a:r>
          </a:p>
        </p:txBody>
      </p:sp>
      <p:sp>
        <p:nvSpPr>
          <p:cNvPr id="3" name="Content Placeholder 2"/>
          <p:cNvSpPr>
            <a:spLocks noGrp="1"/>
          </p:cNvSpPr>
          <p:nvPr>
            <p:ph idx="1"/>
          </p:nvPr>
        </p:nvSpPr>
        <p:spPr>
          <a:xfrm>
            <a:off x="529281" y="1998620"/>
            <a:ext cx="10515600" cy="4351338"/>
          </a:xfrm>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numCol="2">
            <a:normAutofit fontScale="25000" lnSpcReduction="20000"/>
          </a:bodyPr>
          <a:lstStyle/>
          <a:p>
            <a:r>
              <a:rPr lang="en-US" sz="6200" b="1" dirty="0"/>
              <a:t>Assigned Council</a:t>
            </a:r>
          </a:p>
          <a:p>
            <a:r>
              <a:rPr lang="en-US" sz="6200" b="1" dirty="0"/>
              <a:t>Auditor</a:t>
            </a:r>
          </a:p>
          <a:p>
            <a:pPr lvl="0"/>
            <a:r>
              <a:rPr lang="en-US" sz="6200" b="1" dirty="0"/>
              <a:t>Building Code Enforcement</a:t>
            </a:r>
          </a:p>
          <a:p>
            <a:pPr lvl="0"/>
            <a:r>
              <a:rPr lang="en-US" sz="6200" b="1" dirty="0"/>
              <a:t>Civil </a:t>
            </a:r>
            <a:br>
              <a:rPr lang="en-US" sz="6200" b="1" dirty="0"/>
            </a:br>
            <a:r>
              <a:rPr lang="en-US" sz="6200" b="1" dirty="0"/>
              <a:t>Service</a:t>
            </a:r>
          </a:p>
          <a:p>
            <a:pPr lvl="0"/>
            <a:r>
              <a:rPr lang="en-US" sz="6200" b="1" dirty="0"/>
              <a:t>County Administrator</a:t>
            </a:r>
          </a:p>
          <a:p>
            <a:pPr lvl="0"/>
            <a:r>
              <a:rPr lang="en-US" sz="6200" b="1" dirty="0" err="1"/>
              <a:t>Dept</a:t>
            </a:r>
            <a:r>
              <a:rPr lang="en-US" sz="6200" b="1" dirty="0"/>
              <a:t> of Public Works</a:t>
            </a:r>
          </a:p>
          <a:p>
            <a:pPr lvl="1"/>
            <a:r>
              <a:rPr lang="en-US" sz="6200" b="1" dirty="0"/>
              <a:t>Airport</a:t>
            </a:r>
          </a:p>
          <a:p>
            <a:pPr lvl="0"/>
            <a:r>
              <a:rPr lang="en-US" sz="6200" b="1" dirty="0"/>
              <a:t>Emergency Services</a:t>
            </a:r>
          </a:p>
          <a:p>
            <a:pPr lvl="0"/>
            <a:r>
              <a:rPr lang="en-US" sz="6200" b="1" dirty="0"/>
              <a:t>Economic Development</a:t>
            </a:r>
          </a:p>
          <a:p>
            <a:pPr lvl="0"/>
            <a:r>
              <a:rPr lang="en-US" sz="6200" b="1" dirty="0"/>
              <a:t>Health Services</a:t>
            </a:r>
          </a:p>
          <a:p>
            <a:pPr lvl="0"/>
            <a:r>
              <a:rPr lang="en-US" sz="6200" b="1" dirty="0"/>
              <a:t>Human Resources</a:t>
            </a:r>
          </a:p>
          <a:p>
            <a:pPr lvl="0"/>
            <a:r>
              <a:rPr lang="en-US" sz="6200" b="1" dirty="0"/>
              <a:t>Information Technology</a:t>
            </a:r>
          </a:p>
          <a:p>
            <a:pPr lvl="0"/>
            <a:r>
              <a:rPr lang="en-US" sz="6200" b="1" dirty="0"/>
              <a:t>Office for Aging</a:t>
            </a:r>
          </a:p>
          <a:p>
            <a:pPr lvl="0"/>
            <a:r>
              <a:rPr lang="en-US" sz="6200" b="1" dirty="0"/>
              <a:t>Office of Community Services</a:t>
            </a:r>
          </a:p>
          <a:p>
            <a:pPr lvl="0"/>
            <a:r>
              <a:rPr lang="en-US" sz="6200" b="1" dirty="0"/>
              <a:t>Planning and Development</a:t>
            </a:r>
          </a:p>
          <a:p>
            <a:pPr lvl="0"/>
            <a:r>
              <a:rPr lang="en-US" sz="6200" b="1" dirty="0"/>
              <a:t>Probation</a:t>
            </a:r>
          </a:p>
          <a:p>
            <a:pPr lvl="0"/>
            <a:r>
              <a:rPr lang="en-US" sz="6200" b="1" dirty="0"/>
              <a:t>Purchasing</a:t>
            </a:r>
          </a:p>
          <a:p>
            <a:pPr lvl="0"/>
            <a:r>
              <a:rPr lang="en-US" sz="6200" b="1" dirty="0"/>
              <a:t>Real Property Tax Services</a:t>
            </a:r>
          </a:p>
          <a:p>
            <a:pPr lvl="0"/>
            <a:r>
              <a:rPr lang="en-US" sz="6200" b="1" dirty="0"/>
              <a:t>Countryside Adult Home</a:t>
            </a:r>
          </a:p>
          <a:p>
            <a:pPr lvl="0"/>
            <a:r>
              <a:rPr lang="en-US" sz="6200" b="1" dirty="0"/>
              <a:t>Self Insurance</a:t>
            </a:r>
          </a:p>
          <a:p>
            <a:pPr lvl="0"/>
            <a:r>
              <a:rPr lang="en-US" sz="6200" b="1" dirty="0"/>
              <a:t>Social Services</a:t>
            </a:r>
          </a:p>
          <a:p>
            <a:pPr lvl="0"/>
            <a:r>
              <a:rPr lang="en-US" sz="6200" b="1" dirty="0"/>
              <a:t>Soil  and  Water</a:t>
            </a:r>
          </a:p>
          <a:p>
            <a:pPr lvl="0"/>
            <a:r>
              <a:rPr lang="en-US" sz="6200" b="1" dirty="0"/>
              <a:t>Tourism</a:t>
            </a:r>
          </a:p>
          <a:p>
            <a:pPr lvl="0"/>
            <a:r>
              <a:rPr lang="en-US" sz="6200" b="1" dirty="0"/>
              <a:t>Traffic Safety</a:t>
            </a:r>
          </a:p>
          <a:p>
            <a:pPr lvl="0"/>
            <a:r>
              <a:rPr lang="en-US" sz="6200" b="1" dirty="0"/>
              <a:t>Veterans</a:t>
            </a:r>
          </a:p>
          <a:p>
            <a:pPr lvl="0"/>
            <a:r>
              <a:rPr lang="en-US" sz="6200" b="1" dirty="0"/>
              <a:t>Weights and Measures</a:t>
            </a:r>
          </a:p>
          <a:p>
            <a:pPr lvl="0"/>
            <a:r>
              <a:rPr lang="en-US" sz="6200" b="1" dirty="0"/>
              <a:t>Youth Board</a:t>
            </a:r>
          </a:p>
          <a:p>
            <a:pPr lvl="0"/>
            <a:endParaRPr lang="en-US" dirty="0"/>
          </a:p>
        </p:txBody>
      </p:sp>
    </p:spTree>
    <p:extLst>
      <p:ext uri="{BB962C8B-B14F-4D97-AF65-F5344CB8AC3E}">
        <p14:creationId xmlns:p14="http://schemas.microsoft.com/office/powerpoint/2010/main" val="138002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Washington County</a:t>
            </a:r>
          </a:p>
        </p:txBody>
      </p:sp>
      <p:sp>
        <p:nvSpPr>
          <p:cNvPr id="3" name="Content Placeholder 2"/>
          <p:cNvSpPr>
            <a:spLocks noGrp="1"/>
          </p:cNvSpPr>
          <p:nvPr>
            <p:ph idx="1"/>
          </p:nvPr>
        </p:nvSpPr>
        <p:spPr>
          <a:xfrm>
            <a:off x="838199" y="1825625"/>
            <a:ext cx="5612027" cy="2190321"/>
          </a:xfrm>
        </p:spPr>
        <p:txBody>
          <a:bodyPr>
            <a:noAutofit/>
          </a:bodyPr>
          <a:lstStyle/>
          <a:p>
            <a:pPr marL="0" indent="0">
              <a:buNone/>
            </a:pPr>
            <a:r>
              <a:rPr lang="en-US" sz="2400" b="1" dirty="0">
                <a:solidFill>
                  <a:srgbClr val="000000"/>
                </a:solidFill>
                <a:latin typeface="Arial" panose="020B0604020202020204" pitchFamily="34" charset="0"/>
              </a:rPr>
              <a:t>Washington County is a county in the state of New York. As of the 2010 census the population was 63216.</a:t>
            </a:r>
            <a:endParaRPr lang="en-US" sz="2400" b="1" dirty="0">
              <a:solidFill>
                <a:schemeClr val="accent5"/>
              </a:solidFill>
            </a:endParaRPr>
          </a:p>
        </p:txBody>
      </p:sp>
      <p:sp>
        <p:nvSpPr>
          <p:cNvPr id="7" name="TextBox 6"/>
          <p:cNvSpPr txBox="1"/>
          <p:nvPr/>
        </p:nvSpPr>
        <p:spPr>
          <a:xfrm>
            <a:off x="990599" y="4399515"/>
            <a:ext cx="3540370" cy="1661316"/>
          </a:xfrm>
          <a:prstGeom prst="rect">
            <a:avLst/>
          </a:prstGeom>
          <a:noFill/>
        </p:spPr>
        <p:txBody>
          <a:bodyPr wrap="square" rtlCol="0">
            <a:spAutoFit/>
          </a:bodyPr>
          <a:lstStyle/>
          <a:p>
            <a:endParaRPr lang="en-US" dirty="0"/>
          </a:p>
        </p:txBody>
      </p:sp>
      <p:sp>
        <p:nvSpPr>
          <p:cNvPr id="8" name="TextBox 7"/>
          <p:cNvSpPr txBox="1"/>
          <p:nvPr/>
        </p:nvSpPr>
        <p:spPr>
          <a:xfrm>
            <a:off x="990599" y="4478284"/>
            <a:ext cx="3540370" cy="1661316"/>
          </a:xfrm>
          <a:prstGeom prst="rect">
            <a:avLst/>
          </a:prstGeom>
          <a:noFill/>
        </p:spPr>
        <p:txBody>
          <a:bodyPr wrap="square" rtlCol="0">
            <a:spAutoFit/>
          </a:bodyPr>
          <a:lstStyle/>
          <a:p>
            <a:endParaRPr lang="en-US" dirty="0"/>
          </a:p>
        </p:txBody>
      </p:sp>
      <p:sp>
        <p:nvSpPr>
          <p:cNvPr id="5" name="AutoShape 3" descr="image2.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720969" y="3257799"/>
            <a:ext cx="3810000" cy="2905125"/>
          </a:xfrm>
          <a:prstGeom prst="rect">
            <a:avLst/>
          </a:prstGeom>
        </p:spPr>
      </p:pic>
      <p:pic>
        <p:nvPicPr>
          <p:cNvPr id="12" name="Picture 11"/>
          <p:cNvPicPr>
            <a:picLocks noChangeAspect="1"/>
          </p:cNvPicPr>
          <p:nvPr/>
        </p:nvPicPr>
        <p:blipFill>
          <a:blip r:embed="rId4"/>
          <a:stretch>
            <a:fillRect/>
          </a:stretch>
        </p:blipFill>
        <p:spPr>
          <a:xfrm>
            <a:off x="6096000" y="2378144"/>
            <a:ext cx="5664296" cy="3784780"/>
          </a:xfrm>
          <a:prstGeom prst="rect">
            <a:avLst/>
          </a:prstGeom>
        </p:spPr>
      </p:pic>
    </p:spTree>
    <p:extLst>
      <p:ext uri="{BB962C8B-B14F-4D97-AF65-F5344CB8AC3E}">
        <p14:creationId xmlns:p14="http://schemas.microsoft.com/office/powerpoint/2010/main" val="4256302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Washington County</a:t>
            </a:r>
          </a:p>
        </p:txBody>
      </p:sp>
      <p:sp>
        <p:nvSpPr>
          <p:cNvPr id="3" name="Content Placeholder 2"/>
          <p:cNvSpPr>
            <a:spLocks noGrp="1"/>
          </p:cNvSpPr>
          <p:nvPr>
            <p:ph idx="1"/>
          </p:nvPr>
        </p:nvSpPr>
        <p:spPr>
          <a:xfrm>
            <a:off x="838200" y="1825624"/>
            <a:ext cx="10515600" cy="4563301"/>
          </a:xfrm>
        </p:spPr>
        <p:txBody>
          <a:bodyPr>
            <a:noAutofit/>
          </a:bodyPr>
          <a:lstStyle/>
          <a:p>
            <a:pPr marL="0" indent="0">
              <a:buNone/>
            </a:pPr>
            <a:r>
              <a:rPr lang="en-US" b="1" dirty="0">
                <a:solidFill>
                  <a:schemeClr val="accent5"/>
                </a:solidFill>
              </a:rPr>
              <a:t>17 Towns</a:t>
            </a:r>
          </a:p>
          <a:p>
            <a:pPr marL="0" indent="0">
              <a:buNone/>
            </a:pPr>
            <a:r>
              <a:rPr lang="en-US" b="1" dirty="0">
                <a:solidFill>
                  <a:schemeClr val="accent5"/>
                </a:solidFill>
              </a:rPr>
              <a:t>0  Cities</a:t>
            </a:r>
          </a:p>
          <a:p>
            <a:pPr marL="514350" indent="-514350">
              <a:buAutoNum type="arabicPlain" startAt="8"/>
            </a:pPr>
            <a:r>
              <a:rPr lang="en-US" b="1" dirty="0">
                <a:solidFill>
                  <a:schemeClr val="accent5"/>
                </a:solidFill>
              </a:rPr>
              <a:t>Villages</a:t>
            </a:r>
          </a:p>
          <a:p>
            <a:pPr marL="0" indent="0">
              <a:buNone/>
            </a:pPr>
            <a:r>
              <a:rPr lang="en-US" b="1" dirty="0">
                <a:solidFill>
                  <a:schemeClr val="accent5"/>
                </a:solidFill>
              </a:rPr>
              <a:t>11 School Districts</a:t>
            </a:r>
          </a:p>
          <a:p>
            <a:pPr marL="0" indent="0">
              <a:buNone/>
            </a:pPr>
            <a:endParaRPr lang="en-US" b="1" dirty="0">
              <a:solidFill>
                <a:schemeClr val="accent5"/>
              </a:solidFill>
            </a:endParaRPr>
          </a:p>
          <a:p>
            <a:pPr marL="0" indent="0">
              <a:buNone/>
            </a:pPr>
            <a:r>
              <a:rPr lang="en-US" b="1" dirty="0">
                <a:solidFill>
                  <a:schemeClr val="accent5"/>
                </a:solidFill>
              </a:rPr>
              <a:t>Numerous Special Districts (Fire, Ambulance, Water, Sewer, Rec.)</a:t>
            </a:r>
          </a:p>
          <a:p>
            <a:pPr marL="0" indent="0">
              <a:buNone/>
            </a:pPr>
            <a:endParaRPr lang="en-US" b="1" dirty="0">
              <a:solidFill>
                <a:schemeClr val="accent5"/>
              </a:solidFill>
            </a:endParaRPr>
          </a:p>
          <a:p>
            <a:pPr marL="0" indent="0">
              <a:buNone/>
            </a:pPr>
            <a:r>
              <a:rPr lang="en-US" b="1" dirty="0">
                <a:solidFill>
                  <a:schemeClr val="accent5"/>
                </a:solidFill>
              </a:rPr>
              <a:t>County Seat is Fort Edward</a:t>
            </a:r>
          </a:p>
        </p:txBody>
      </p:sp>
    </p:spTree>
    <p:extLst>
      <p:ext uri="{BB962C8B-B14F-4D97-AF65-F5344CB8AC3E}">
        <p14:creationId xmlns:p14="http://schemas.microsoft.com/office/powerpoint/2010/main" val="271075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849" y="345990"/>
            <a:ext cx="11195222" cy="6326910"/>
          </a:xfrm>
          <a:prstGeom prst="rect">
            <a:avLst/>
          </a:prstGeom>
        </p:spPr>
      </p:pic>
      <p:sp>
        <p:nvSpPr>
          <p:cNvPr id="6" name="TextBox 5"/>
          <p:cNvSpPr txBox="1"/>
          <p:nvPr/>
        </p:nvSpPr>
        <p:spPr>
          <a:xfrm>
            <a:off x="383059" y="481914"/>
            <a:ext cx="3361038" cy="707886"/>
          </a:xfrm>
          <a:prstGeom prst="rect">
            <a:avLst/>
          </a:prstGeom>
          <a:noFill/>
        </p:spPr>
        <p:txBody>
          <a:bodyPr wrap="square" rtlCol="0">
            <a:spAutoFit/>
          </a:bodyPr>
          <a:lstStyle/>
          <a:p>
            <a:pPr lvl="0"/>
            <a:r>
              <a:rPr lang="en-US" sz="2000" b="1">
                <a:solidFill>
                  <a:prstClr val="black"/>
                </a:solidFill>
              </a:rPr>
              <a:t>Note:  Board of Supervisors is the County Legislature</a:t>
            </a:r>
            <a:endParaRPr lang="en-US" sz="2000" b="1" dirty="0">
              <a:solidFill>
                <a:prstClr val="black"/>
              </a:solidFill>
            </a:endParaRPr>
          </a:p>
        </p:txBody>
      </p:sp>
    </p:spTree>
    <p:extLst>
      <p:ext uri="{BB962C8B-B14F-4D97-AF65-F5344CB8AC3E}">
        <p14:creationId xmlns:p14="http://schemas.microsoft.com/office/powerpoint/2010/main" val="4196123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25834"/>
          </a:xfrm>
        </p:spPr>
        <p:txBody>
          <a:bodyPr>
            <a:normAutofit fontScale="90000"/>
          </a:bodyPr>
          <a:lstStyle/>
          <a:p>
            <a:r>
              <a:rPr lang="en-US" b="1" dirty="0">
                <a:solidFill>
                  <a:srgbClr val="FF0000"/>
                </a:solidFill>
              </a:rPr>
              <a:t>Washington County Board of Supervisors</a:t>
            </a:r>
          </a:p>
        </p:txBody>
      </p:sp>
      <p:sp>
        <p:nvSpPr>
          <p:cNvPr id="3" name="Subtitle 2"/>
          <p:cNvSpPr>
            <a:spLocks noGrp="1"/>
          </p:cNvSpPr>
          <p:nvPr>
            <p:ph type="subTitle" idx="1"/>
          </p:nvPr>
        </p:nvSpPr>
        <p:spPr>
          <a:xfrm>
            <a:off x="1524000" y="2648197"/>
            <a:ext cx="9144000" cy="2609603"/>
          </a:xfrm>
        </p:spPr>
        <p:txBody>
          <a:bodyPr>
            <a:normAutofit fontScale="77500" lnSpcReduction="20000"/>
          </a:bodyPr>
          <a:lstStyle/>
          <a:p>
            <a:r>
              <a:rPr lang="en-US" sz="4000" dirty="0"/>
              <a:t>Town supervisors are elected biannually in town elections.</a:t>
            </a:r>
          </a:p>
          <a:p>
            <a:r>
              <a:rPr lang="en-US" sz="4000" dirty="0"/>
              <a:t>The Board Chair appoints the County Administrator,</a:t>
            </a:r>
          </a:p>
          <a:p>
            <a:r>
              <a:rPr lang="en-US" sz="4000" dirty="0"/>
              <a:t> The chairs and members of the standing committees.</a:t>
            </a:r>
          </a:p>
          <a:p>
            <a:r>
              <a:rPr lang="en-US" sz="4000" dirty="0"/>
              <a:t>    All   Department heads report to the appropriate committees for their department.</a:t>
            </a:r>
          </a:p>
        </p:txBody>
      </p:sp>
    </p:spTree>
    <p:extLst>
      <p:ext uri="{BB962C8B-B14F-4D97-AF65-F5344CB8AC3E}">
        <p14:creationId xmlns:p14="http://schemas.microsoft.com/office/powerpoint/2010/main" val="1685931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837"/>
          </a:xfrm>
        </p:spPr>
        <p:txBody>
          <a:bodyPr/>
          <a:lstStyle/>
          <a:p>
            <a:r>
              <a:rPr lang="en-US" b="1" dirty="0"/>
              <a:t>List of Washington  County Supervisors</a:t>
            </a:r>
            <a:endParaRPr lang="en-US" dirty="0"/>
          </a:p>
        </p:txBody>
      </p:sp>
      <p:sp>
        <p:nvSpPr>
          <p:cNvPr id="3" name="Content Placeholder 2"/>
          <p:cNvSpPr>
            <a:spLocks noGrp="1"/>
          </p:cNvSpPr>
          <p:nvPr>
            <p:ph sz="half" idx="1"/>
          </p:nvPr>
        </p:nvSpPr>
        <p:spPr>
          <a:xfrm>
            <a:off x="838200" y="1297459"/>
            <a:ext cx="5181600" cy="3978876"/>
          </a:xfrm>
        </p:spPr>
        <p:txBody>
          <a:bodyPr>
            <a:normAutofit fontScale="92500" lnSpcReduction="20000"/>
          </a:bodyPr>
          <a:lstStyle/>
          <a:p>
            <a:r>
              <a:rPr lang="en-US" dirty="0"/>
              <a:t> Argyle – Robert A. Henke – 275</a:t>
            </a:r>
          </a:p>
          <a:p>
            <a:r>
              <a:rPr lang="en-US" dirty="0"/>
              <a:t>Cambridge – Catherine </a:t>
            </a:r>
            <a:r>
              <a:rPr lang="en-US" dirty="0" err="1"/>
              <a:t>Fedler</a:t>
            </a:r>
            <a:r>
              <a:rPr lang="en-US" dirty="0"/>
              <a:t> – 148</a:t>
            </a:r>
          </a:p>
          <a:p>
            <a:r>
              <a:rPr lang="en-US" dirty="0"/>
              <a:t>Dresden – Paul D. Ferguson – 48</a:t>
            </a:r>
          </a:p>
          <a:p>
            <a:r>
              <a:rPr lang="en-US" dirty="0"/>
              <a:t>Easton – Daniel B. Shaw – 172</a:t>
            </a:r>
          </a:p>
          <a:p>
            <a:r>
              <a:rPr lang="en-US" dirty="0"/>
              <a:t>Fort Ann – Richard E. Moore – 273</a:t>
            </a:r>
          </a:p>
          <a:p>
            <a:r>
              <a:rPr lang="en-US" dirty="0"/>
              <a:t>Fort Edward – Terry L. Middleton – 448</a:t>
            </a:r>
          </a:p>
          <a:p>
            <a:r>
              <a:rPr lang="en-US" dirty="0"/>
              <a:t>Granville – Matthew Hicks – 474</a:t>
            </a:r>
          </a:p>
          <a:p>
            <a:r>
              <a:rPr lang="en-US" dirty="0"/>
              <a:t>Greenwich – Sarah </a:t>
            </a:r>
            <a:r>
              <a:rPr lang="en-US" dirty="0" err="1"/>
              <a:t>Idleman</a:t>
            </a:r>
            <a:r>
              <a:rPr lang="en-US" dirty="0"/>
              <a:t> – 376</a:t>
            </a:r>
          </a:p>
          <a:p>
            <a:endParaRPr lang="en-US" dirty="0"/>
          </a:p>
        </p:txBody>
      </p:sp>
      <p:sp>
        <p:nvSpPr>
          <p:cNvPr id="4" name="Content Placeholder 3"/>
          <p:cNvSpPr>
            <a:spLocks noGrp="1"/>
          </p:cNvSpPr>
          <p:nvPr>
            <p:ph sz="half" idx="2"/>
          </p:nvPr>
        </p:nvSpPr>
        <p:spPr>
          <a:xfrm>
            <a:off x="6172200" y="1210963"/>
            <a:ext cx="5181600" cy="4250724"/>
          </a:xfrm>
        </p:spPr>
        <p:txBody>
          <a:bodyPr>
            <a:normAutofit fontScale="92500" lnSpcReduction="20000"/>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Greenwich – Sarah </a:t>
            </a:r>
            <a:r>
              <a:rPr lang="en-US" dirty="0" err="1">
                <a:latin typeface="Calibri" panose="020F0502020204030204" pitchFamily="34" charset="0"/>
                <a:ea typeface="Calibri" panose="020F0502020204030204" pitchFamily="34" charset="0"/>
                <a:cs typeface="Times New Roman" panose="02020603050405020304" pitchFamily="18" charset="0"/>
              </a:rPr>
              <a:t>Idleman</a:t>
            </a:r>
            <a:r>
              <a:rPr lang="en-US" dirty="0">
                <a:latin typeface="Calibri" panose="020F0502020204030204" pitchFamily="34" charset="0"/>
                <a:ea typeface="Calibri" panose="020F0502020204030204" pitchFamily="34" charset="0"/>
                <a:cs typeface="Times New Roman" panose="02020603050405020304" pitchFamily="18" charset="0"/>
              </a:rPr>
              <a:t> – 376</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Hampton – David K. O’Brien – 69</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Hartford – Dana E. </a:t>
            </a:r>
            <a:r>
              <a:rPr lang="en-US" dirty="0" err="1">
                <a:latin typeface="Calibri" panose="020F0502020204030204" pitchFamily="34" charset="0"/>
                <a:ea typeface="Calibri" panose="020F0502020204030204" pitchFamily="34" charset="0"/>
                <a:cs typeface="Times New Roman" panose="02020603050405020304" pitchFamily="18" charset="0"/>
              </a:rPr>
              <a:t>Haff</a:t>
            </a:r>
            <a:r>
              <a:rPr lang="en-US" dirty="0">
                <a:latin typeface="Calibri" panose="020F0502020204030204" pitchFamily="34" charset="0"/>
                <a:ea typeface="Calibri" panose="020F0502020204030204" pitchFamily="34" charset="0"/>
                <a:cs typeface="Times New Roman" panose="02020603050405020304" pitchFamily="18" charset="0"/>
              </a:rPr>
              <a:t> – 166</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Hebron – Brian R. Campbell – 137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Kingsbury – Dana Hogan – 780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Putnam – John R. </a:t>
            </a:r>
            <a:r>
              <a:rPr lang="en-US" dirty="0" err="1">
                <a:latin typeface="Calibri" panose="020F0502020204030204" pitchFamily="34" charset="0"/>
                <a:ea typeface="Calibri" panose="020F0502020204030204" pitchFamily="34" charset="0"/>
                <a:cs typeface="Times New Roman" panose="02020603050405020304" pitchFamily="18" charset="0"/>
              </a:rPr>
              <a:t>LaPointe</a:t>
            </a:r>
            <a:r>
              <a:rPr lang="en-US" dirty="0">
                <a:latin typeface="Calibri" panose="020F0502020204030204" pitchFamily="34" charset="0"/>
                <a:ea typeface="Calibri" panose="020F0502020204030204" pitchFamily="34" charset="0"/>
                <a:cs typeface="Times New Roman" panose="02020603050405020304" pitchFamily="18" charset="0"/>
              </a:rPr>
              <a:t> – 45</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Salem – </a:t>
            </a:r>
            <a:r>
              <a:rPr lang="en-US" dirty="0" err="1">
                <a:latin typeface="Calibri" panose="020F0502020204030204" pitchFamily="34" charset="0"/>
                <a:ea typeface="Calibri" panose="020F0502020204030204" pitchFamily="34" charset="0"/>
                <a:cs typeface="Times New Roman" panose="02020603050405020304" pitchFamily="18" charset="0"/>
              </a:rPr>
              <a:t>Evera</a:t>
            </a:r>
            <a:r>
              <a:rPr lang="en-US" dirty="0">
                <a:latin typeface="Calibri" panose="020F0502020204030204" pitchFamily="34" charset="0"/>
                <a:ea typeface="Calibri" panose="020F0502020204030204" pitchFamily="34" charset="0"/>
                <a:cs typeface="Times New Roman" panose="02020603050405020304" pitchFamily="18" charset="0"/>
              </a:rPr>
              <a:t> Sue Clary -199</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White Creek – Robert E. Shay – 244</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493645" algn="l"/>
              </a:tabLst>
            </a:pPr>
            <a:r>
              <a:rPr lang="en-US" dirty="0">
                <a:latin typeface="Calibri" panose="020F0502020204030204" pitchFamily="34" charset="0"/>
                <a:ea typeface="Calibri" panose="020F0502020204030204" pitchFamily="34" charset="0"/>
                <a:cs typeface="Times New Roman" panose="02020603050405020304" pitchFamily="18" charset="0"/>
              </a:rPr>
              <a:t>Whitehall – John - 294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04335" y="5634681"/>
            <a:ext cx="7500551" cy="923330"/>
          </a:xfrm>
          <a:prstGeom prst="rect">
            <a:avLst/>
          </a:prstGeom>
          <a:noFill/>
        </p:spPr>
        <p:txBody>
          <a:bodyPr wrap="square" rtlCol="0">
            <a:spAutoFit/>
          </a:bodyPr>
          <a:lstStyle/>
          <a:p>
            <a:r>
              <a:rPr lang="en-US"/>
              <a:t>*The Board of Supervisors has both legislative and executive powers.</a:t>
            </a:r>
          </a:p>
          <a:p>
            <a:r>
              <a:rPr lang="en-US"/>
              <a:t>** Weighted voting is based on town population.</a:t>
            </a:r>
          </a:p>
          <a:p>
            <a:r>
              <a:rPr lang="en-US"/>
              <a:t> </a:t>
            </a:r>
          </a:p>
        </p:txBody>
      </p:sp>
    </p:spTree>
    <p:extLst>
      <p:ext uri="{BB962C8B-B14F-4D97-AF65-F5344CB8AC3E}">
        <p14:creationId xmlns:p14="http://schemas.microsoft.com/office/powerpoint/2010/main" val="2816720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sz="6600" b="1" dirty="0">
                <a:solidFill>
                  <a:srgbClr val="FF0000"/>
                </a:solidFill>
              </a:rPr>
              <a:t>Washington County Committees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68725269"/>
              </p:ext>
            </p:extLst>
          </p:nvPr>
        </p:nvGraphicFramePr>
        <p:xfrm>
          <a:off x="838200" y="1825625"/>
          <a:ext cx="10515600" cy="28651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Finance</a:t>
                      </a:r>
                    </a:p>
                  </a:txBody>
                  <a:tcPr/>
                </a:tc>
                <a:tc>
                  <a:txBody>
                    <a:bodyPr/>
                    <a:lstStyle/>
                    <a:p>
                      <a:r>
                        <a:rPr lang="en-US" dirty="0"/>
                        <a:t>Government</a:t>
                      </a:r>
                      <a:r>
                        <a:rPr lang="en-US" baseline="0" dirty="0"/>
                        <a:t> Operations</a:t>
                      </a:r>
                      <a:endParaRPr lang="en-US" dirty="0"/>
                    </a:p>
                  </a:txBody>
                  <a:tcPr/>
                </a:tc>
                <a:tc>
                  <a:txBody>
                    <a:bodyPr/>
                    <a:lstStyle/>
                    <a:p>
                      <a:r>
                        <a:rPr lang="en-US" dirty="0"/>
                        <a:t>Health &amp; Human</a:t>
                      </a:r>
                      <a:r>
                        <a:rPr lang="en-US" baseline="0" dirty="0"/>
                        <a:t> Services</a:t>
                      </a:r>
                      <a:endParaRPr lang="en-US" dirty="0"/>
                    </a:p>
                  </a:txBody>
                  <a:tcPr/>
                </a:tc>
                <a:extLst>
                  <a:ext uri="{0D108BD9-81ED-4DB2-BD59-A6C34878D82A}">
                    <a16:rowId xmlns:a16="http://schemas.microsoft.com/office/drawing/2014/main" val="10001"/>
                  </a:ext>
                </a:extLst>
              </a:tr>
              <a:tr h="370840">
                <a:tc>
                  <a:txBody>
                    <a:bodyPr/>
                    <a:lstStyle/>
                    <a:p>
                      <a:r>
                        <a:rPr lang="en-US" dirty="0"/>
                        <a:t>Public Safety</a:t>
                      </a:r>
                    </a:p>
                  </a:txBody>
                  <a:tcPr/>
                </a:tc>
                <a:tc>
                  <a:txBody>
                    <a:bodyPr/>
                    <a:lstStyle/>
                    <a:p>
                      <a:r>
                        <a:rPr lang="en-US" dirty="0"/>
                        <a:t>Personnel</a:t>
                      </a:r>
                    </a:p>
                  </a:txBody>
                  <a:tcPr/>
                </a:tc>
                <a:tc>
                  <a:txBody>
                    <a:bodyPr/>
                    <a:lstStyle/>
                    <a:p>
                      <a:r>
                        <a:rPr lang="en-US" dirty="0"/>
                        <a:t>Public Works</a:t>
                      </a:r>
                    </a:p>
                  </a:txBody>
                  <a:tcPr/>
                </a:tc>
                <a:extLst>
                  <a:ext uri="{0D108BD9-81ED-4DB2-BD59-A6C34878D82A}">
                    <a16:rowId xmlns:a16="http://schemas.microsoft.com/office/drawing/2014/main" val="10002"/>
                  </a:ext>
                </a:extLst>
              </a:tr>
              <a:tr h="370840">
                <a:tc>
                  <a:txBody>
                    <a:bodyPr/>
                    <a:lstStyle/>
                    <a:p>
                      <a:r>
                        <a:rPr lang="en-US" dirty="0"/>
                        <a:t>Board of Supervisors</a:t>
                      </a:r>
                    </a:p>
                  </a:txBody>
                  <a:tcPr/>
                </a:tc>
                <a:tc>
                  <a:txBody>
                    <a:bodyPr/>
                    <a:lstStyle/>
                    <a:p>
                      <a:r>
                        <a:rPr lang="en-US" dirty="0"/>
                        <a:t>Benefit resources</a:t>
                      </a:r>
                    </a:p>
                  </a:txBody>
                  <a:tcPr/>
                </a:tc>
                <a:tc>
                  <a:txBody>
                    <a:bodyPr/>
                    <a:lstStyle/>
                    <a:p>
                      <a:r>
                        <a:rPr lang="en-US" dirty="0"/>
                        <a:t>Committees</a:t>
                      </a:r>
                    </a:p>
                  </a:txBody>
                  <a:tcPr/>
                </a:tc>
                <a:extLst>
                  <a:ext uri="{0D108BD9-81ED-4DB2-BD59-A6C34878D82A}">
                    <a16:rowId xmlns:a16="http://schemas.microsoft.com/office/drawing/2014/main" val="10003"/>
                  </a:ext>
                </a:extLst>
              </a:tr>
              <a:tr h="370840">
                <a:tc>
                  <a:txBody>
                    <a:bodyPr/>
                    <a:lstStyle/>
                    <a:p>
                      <a:r>
                        <a:rPr lang="en-US" dirty="0"/>
                        <a:t>Local</a:t>
                      </a:r>
                      <a:r>
                        <a:rPr lang="en-US" baseline="0" dirty="0"/>
                        <a:t> Laws</a:t>
                      </a:r>
                      <a:endParaRPr lang="en-US" dirty="0"/>
                    </a:p>
                  </a:txBody>
                  <a:tcPr/>
                </a:tc>
                <a:tc>
                  <a:txBody>
                    <a:bodyPr/>
                    <a:lstStyle/>
                    <a:p>
                      <a:r>
                        <a:rPr lang="en-US" dirty="0"/>
                        <a:t>Resolutions</a:t>
                      </a:r>
                    </a:p>
                  </a:txBody>
                  <a:tcPr/>
                </a:tc>
                <a:tc>
                  <a:txBody>
                    <a:bodyPr/>
                    <a:lstStyle/>
                    <a:p>
                      <a:r>
                        <a:rPr lang="en-US" dirty="0"/>
                        <a:t>Tax Rates</a:t>
                      </a:r>
                    </a:p>
                  </a:txBody>
                  <a:tcPr/>
                </a:tc>
                <a:extLst>
                  <a:ext uri="{0D108BD9-81ED-4DB2-BD59-A6C34878D82A}">
                    <a16:rowId xmlns:a16="http://schemas.microsoft.com/office/drawing/2014/main" val="10004"/>
                  </a:ext>
                </a:extLst>
              </a:tr>
              <a:tr h="370840">
                <a:tc>
                  <a:txBody>
                    <a:bodyPr/>
                    <a:lstStyle/>
                    <a:p>
                      <a:r>
                        <a:rPr lang="en-US" dirty="0"/>
                        <a:t>Weighted Vote</a:t>
                      </a:r>
                    </a:p>
                  </a:txBody>
                  <a:tcPr/>
                </a:tc>
                <a:tc>
                  <a:txBody>
                    <a:bodyPr/>
                    <a:lstStyle/>
                    <a:p>
                      <a:r>
                        <a:rPr lang="en-US" dirty="0"/>
                        <a:t>Standard Work Day &amp; Reporting</a:t>
                      </a:r>
                    </a:p>
                  </a:txBody>
                  <a:tcPr/>
                </a:tc>
                <a:tc>
                  <a:txBody>
                    <a:bodyPr/>
                    <a:lstStyle/>
                    <a:p>
                      <a:r>
                        <a:rPr lang="en-US" dirty="0"/>
                        <a:t>Agriculture,</a:t>
                      </a:r>
                      <a:r>
                        <a:rPr lang="en-US" baseline="0" dirty="0"/>
                        <a:t> Tourism, Planning, Development</a:t>
                      </a:r>
                      <a:endParaRPr lang="en-US" dirty="0"/>
                    </a:p>
                  </a:txBody>
                  <a:tcPr/>
                </a:tc>
                <a:extLst>
                  <a:ext uri="{0D108BD9-81ED-4DB2-BD59-A6C34878D82A}">
                    <a16:rowId xmlns:a16="http://schemas.microsoft.com/office/drawing/2014/main" val="10005"/>
                  </a:ext>
                </a:extLst>
              </a:tr>
              <a:tr h="370840">
                <a:tc>
                  <a:txBody>
                    <a:bodyPr/>
                    <a:lstStyle/>
                    <a:p>
                      <a:r>
                        <a:rPr lang="en-US" dirty="0"/>
                        <a:t>Audit</a:t>
                      </a:r>
                    </a:p>
                  </a:txBody>
                  <a:tcPr/>
                </a:tc>
                <a:tc>
                  <a:txBody>
                    <a:bodyPr/>
                    <a:lstStyle/>
                    <a:p>
                      <a:r>
                        <a:rPr lang="en-US" dirty="0"/>
                        <a:t>Community College</a:t>
                      </a:r>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1000897" y="5362832"/>
            <a:ext cx="7438768" cy="1200329"/>
          </a:xfrm>
          <a:prstGeom prst="rect">
            <a:avLst/>
          </a:prstGeom>
          <a:noFill/>
        </p:spPr>
        <p:txBody>
          <a:bodyPr wrap="square" rtlCol="0">
            <a:spAutoFit/>
          </a:bodyPr>
          <a:lstStyle/>
          <a:p>
            <a:pPr lvl="0"/>
            <a:r>
              <a:rPr lang="en-US" dirty="0">
                <a:hlinkClick r:id="rId3" tooltip="Board of Elections"/>
              </a:rPr>
              <a:t>» Board of Elections</a:t>
            </a:r>
            <a:r>
              <a:rPr lang="en-US" dirty="0"/>
              <a:t> </a:t>
            </a:r>
          </a:p>
          <a:p>
            <a:r>
              <a:rPr lang="en-US" dirty="0"/>
              <a:t>Commissioners – one Republican, one Democratic – are recommended by their County Party Chair and appointed by the Chair of the Board of Supervisors.</a:t>
            </a:r>
          </a:p>
        </p:txBody>
      </p:sp>
    </p:spTree>
    <p:extLst>
      <p:ext uri="{BB962C8B-B14F-4D97-AF65-F5344CB8AC3E}">
        <p14:creationId xmlns:p14="http://schemas.microsoft.com/office/powerpoint/2010/main" val="1310542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sz="6600" b="1" dirty="0">
                <a:solidFill>
                  <a:srgbClr val="FF0000"/>
                </a:solidFill>
              </a:rPr>
              <a:t>Washington County Departments</a:t>
            </a:r>
            <a:br>
              <a:rPr lang="en-US" sz="6600" b="1" dirty="0">
                <a:solidFill>
                  <a:srgbClr val="FF0000"/>
                </a:solidFill>
              </a:rPr>
            </a:br>
            <a:r>
              <a:rPr lang="en-US" sz="2700" b="1" dirty="0" err="1"/>
              <a:t>Departments</a:t>
            </a:r>
            <a:r>
              <a:rPr lang="en-US" sz="2700" b="1" dirty="0"/>
              <a:t> with Heads Elected by the Voters</a:t>
            </a:r>
            <a:endParaRPr lang="en-US" sz="3100" b="1" dirty="0">
              <a:solidFill>
                <a:srgbClr val="FF0000"/>
              </a:solidFill>
            </a:endParaRPr>
          </a:p>
        </p:txBody>
      </p:sp>
      <p:sp>
        <p:nvSpPr>
          <p:cNvPr id="3" name="Content Placeholder 2"/>
          <p:cNvSpPr>
            <a:spLocks noGrp="1"/>
          </p:cNvSpPr>
          <p:nvPr>
            <p:ph idx="1"/>
          </p:nvPr>
        </p:nvSpPr>
        <p:spPr>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t>		COUNTY CLERK</a:t>
            </a:r>
          </a:p>
          <a:p>
            <a:r>
              <a:rPr lang="en-US" dirty="0"/>
              <a:t>		CORONERS</a:t>
            </a:r>
          </a:p>
          <a:p>
            <a:r>
              <a:rPr lang="en-US" dirty="0"/>
              <a:t>		COUNTY TREASURER</a:t>
            </a:r>
          </a:p>
          <a:p>
            <a:r>
              <a:rPr lang="en-US" dirty="0"/>
              <a:t>		DISTRICT ATTORNEY</a:t>
            </a:r>
          </a:p>
          <a:p>
            <a:r>
              <a:rPr lang="en-US" dirty="0"/>
              <a:t>		SHERIFF</a:t>
            </a:r>
          </a:p>
          <a:p>
            <a:r>
              <a:rPr lang="en-US" dirty="0"/>
              <a:t>		JUDGES	</a:t>
            </a:r>
          </a:p>
          <a:p>
            <a:r>
              <a:rPr lang="en-US" dirty="0"/>
              <a:t>BOARD OF ELECTIONS:  Commissioners – one Republican, one Democratic –  are recommended by their County Party Chair and appointed by the chair of the Board of Supervisors.</a:t>
            </a:r>
          </a:p>
        </p:txBody>
      </p:sp>
    </p:spTree>
    <p:extLst>
      <p:ext uri="{BB962C8B-B14F-4D97-AF65-F5344CB8AC3E}">
        <p14:creationId xmlns:p14="http://schemas.microsoft.com/office/powerpoint/2010/main" val="2559270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25625"/>
          </a:xfrm>
          <a:solidFill>
            <a:srgbClr val="F967E4"/>
          </a:solidFill>
        </p:spPr>
        <p:txBody>
          <a:bodyPr>
            <a:normAutofit fontScale="90000"/>
          </a:bodyPr>
          <a:lstStyle/>
          <a:p>
            <a:r>
              <a:rPr lang="en-US" b="1" dirty="0"/>
              <a:t>Washington County Departments</a:t>
            </a:r>
            <a:br>
              <a:rPr lang="en-US" b="1" dirty="0"/>
            </a:br>
            <a:r>
              <a:rPr lang="en-US" sz="3100" b="1" dirty="0" err="1"/>
              <a:t>Departments</a:t>
            </a:r>
            <a:r>
              <a:rPr lang="en-US" sz="3100" b="1" dirty="0"/>
              <a:t> with heads appointed by Chair of the Board of Supervisors</a:t>
            </a:r>
            <a:br>
              <a:rPr lang="en-US" sz="3100" b="1" dirty="0"/>
            </a:br>
            <a:endParaRPr lang="en-US" sz="3100" b="1" dirty="0"/>
          </a:p>
        </p:txBody>
      </p:sp>
      <p:sp>
        <p:nvSpPr>
          <p:cNvPr id="3" name="Content Placeholder 2"/>
          <p:cNvSpPr>
            <a:spLocks noGrp="1"/>
          </p:cNvSpPr>
          <p:nvPr>
            <p:ph idx="1"/>
          </p:nvPr>
        </p:nvSpPr>
        <p:spPr>
          <a:xfrm>
            <a:off x="838200" y="1797736"/>
            <a:ext cx="10515600" cy="4351338"/>
          </a:xfrm>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numCol="2">
            <a:normAutofit fontScale="47500" lnSpcReduction="20000"/>
          </a:bodyPr>
          <a:lstStyle/>
          <a:p>
            <a:r>
              <a:rPr lang="en-US" dirty="0"/>
              <a:t>Administration	</a:t>
            </a:r>
          </a:p>
          <a:p>
            <a:r>
              <a:rPr lang="en-US" dirty="0"/>
              <a:t>Alternative Sentencing</a:t>
            </a:r>
          </a:p>
          <a:p>
            <a:r>
              <a:rPr lang="en-US" dirty="0"/>
              <a:t>Assigned Counsel Office</a:t>
            </a:r>
          </a:p>
          <a:p>
            <a:r>
              <a:rPr lang="en-US" dirty="0"/>
              <a:t>Building and Grounds</a:t>
            </a:r>
          </a:p>
          <a:p>
            <a:r>
              <a:rPr lang="en-US" dirty="0"/>
              <a:t>County Attorney</a:t>
            </a:r>
          </a:p>
          <a:p>
            <a:r>
              <a:rPr lang="en-US" dirty="0"/>
              <a:t>Code Enforcement</a:t>
            </a:r>
          </a:p>
          <a:p>
            <a:r>
              <a:rPr lang="en-US" dirty="0"/>
              <a:t>Economic Development</a:t>
            </a:r>
          </a:p>
          <a:p>
            <a:r>
              <a:rPr lang="en-US" dirty="0"/>
              <a:t>Fire Co-</a:t>
            </a:r>
            <a:r>
              <a:rPr lang="en-US" dirty="0" err="1"/>
              <a:t>ordinator</a:t>
            </a:r>
            <a:endParaRPr lang="en-US" dirty="0"/>
          </a:p>
          <a:p>
            <a:r>
              <a:rPr lang="en-US" dirty="0"/>
              <a:t>Historian</a:t>
            </a:r>
          </a:p>
          <a:p>
            <a:r>
              <a:rPr lang="en-US" dirty="0"/>
              <a:t>Information Technology</a:t>
            </a:r>
          </a:p>
          <a:p>
            <a:r>
              <a:rPr lang="en-US" dirty="0"/>
              <a:t>Mental Health/Community Services</a:t>
            </a:r>
          </a:p>
          <a:p>
            <a:r>
              <a:rPr lang="en-US" dirty="0"/>
              <a:t>Motor Vehicles</a:t>
            </a:r>
          </a:p>
          <a:p>
            <a:r>
              <a:rPr lang="en-US" dirty="0"/>
              <a:t>Office of the Aging</a:t>
            </a:r>
          </a:p>
          <a:p>
            <a:r>
              <a:rPr lang="en-US" dirty="0"/>
              <a:t>Parks and Recreation</a:t>
            </a:r>
          </a:p>
          <a:p>
            <a:r>
              <a:rPr lang="en-US" dirty="0"/>
              <a:t>Personnel</a:t>
            </a:r>
          </a:p>
          <a:p>
            <a:r>
              <a:rPr lang="en-US" dirty="0"/>
              <a:t>Probation</a:t>
            </a:r>
            <a:br>
              <a:rPr lang="en-US" dirty="0"/>
            </a:br>
            <a:endParaRPr lang="en-US" dirty="0"/>
          </a:p>
          <a:p>
            <a:r>
              <a:rPr lang="en-US" dirty="0"/>
              <a:t>Public Health &amp; Nursing</a:t>
            </a:r>
          </a:p>
          <a:p>
            <a:r>
              <a:rPr lang="en-US" dirty="0"/>
              <a:t>Purchasing</a:t>
            </a:r>
          </a:p>
          <a:p>
            <a:r>
              <a:rPr lang="en-US" dirty="0"/>
              <a:t>Public Works</a:t>
            </a:r>
          </a:p>
          <a:p>
            <a:r>
              <a:rPr lang="en-US" dirty="0"/>
              <a:t>Public Defender</a:t>
            </a:r>
          </a:p>
          <a:p>
            <a:r>
              <a:rPr lang="en-US" dirty="0"/>
              <a:t>Planning</a:t>
            </a:r>
          </a:p>
          <a:p>
            <a:r>
              <a:rPr lang="en-US" dirty="0"/>
              <a:t>Purchasing</a:t>
            </a:r>
          </a:p>
          <a:p>
            <a:r>
              <a:rPr lang="en-US" dirty="0"/>
              <a:t>Real Property  Tax Service</a:t>
            </a:r>
          </a:p>
          <a:p>
            <a:r>
              <a:rPr lang="en-US" dirty="0"/>
              <a:t>Sewer</a:t>
            </a:r>
          </a:p>
          <a:p>
            <a:r>
              <a:rPr lang="en-US" dirty="0"/>
              <a:t>Social Services</a:t>
            </a:r>
          </a:p>
          <a:p>
            <a:r>
              <a:rPr lang="en-US" dirty="0"/>
              <a:t>Veterans Services</a:t>
            </a:r>
          </a:p>
          <a:p>
            <a:r>
              <a:rPr lang="en-US" dirty="0"/>
              <a:t>Weights &amp; Measures</a:t>
            </a:r>
          </a:p>
          <a:p>
            <a:r>
              <a:rPr lang="en-US" dirty="0"/>
              <a:t>WIC</a:t>
            </a:r>
          </a:p>
          <a:p>
            <a:r>
              <a:rPr lang="en-US" dirty="0"/>
              <a:t>Workers’; Comp</a:t>
            </a:r>
          </a:p>
          <a:p>
            <a:endParaRPr lang="en-US" dirty="0"/>
          </a:p>
          <a:p>
            <a:endParaRPr lang="en-US" dirty="0"/>
          </a:p>
        </p:txBody>
      </p:sp>
    </p:spTree>
    <p:extLst>
      <p:ext uri="{BB962C8B-B14F-4D97-AF65-F5344CB8AC3E}">
        <p14:creationId xmlns:p14="http://schemas.microsoft.com/office/powerpoint/2010/main" val="261738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endParaRPr lang="en-US" dirty="0">
              <a:hlinkClick r:id="rId3"/>
            </a:endParaRPr>
          </a:p>
          <a:p>
            <a:r>
              <a:rPr lang="en-US" sz="2400" dirty="0">
                <a:hlinkClick r:id="rId3"/>
              </a:rPr>
              <a:t>https://www.dos.ny.gov/lg/publications/Local_Government_Handbook.pdf</a:t>
            </a:r>
            <a:endParaRPr lang="en-US" sz="2400" dirty="0"/>
          </a:p>
          <a:p>
            <a:r>
              <a:rPr lang="en-US" sz="2400" dirty="0">
                <a:hlinkClick r:id="rId4"/>
              </a:rPr>
              <a:t>https://my.lwv.org/new-york-state</a:t>
            </a:r>
            <a:endParaRPr lang="en-US" sz="2400" dirty="0"/>
          </a:p>
          <a:p>
            <a:r>
              <a:rPr lang="en-US" sz="2400" dirty="0">
                <a:hlinkClick r:id="rId5"/>
              </a:rPr>
              <a:t>www.lwvny.org</a:t>
            </a:r>
            <a:r>
              <a:rPr lang="en-US" sz="2400" dirty="0"/>
              <a:t> </a:t>
            </a:r>
          </a:p>
          <a:p>
            <a:r>
              <a:rPr lang="en-US" sz="2400" dirty="0">
                <a:hlinkClick r:id="rId6"/>
              </a:rPr>
              <a:t>https://my.lwv.org/new-york-state/civics-education</a:t>
            </a:r>
            <a:endParaRPr lang="en-US" sz="2400" dirty="0"/>
          </a:p>
          <a:p>
            <a:r>
              <a:rPr lang="en-US" sz="2400" dirty="0">
                <a:hlinkClick r:id="rId7"/>
              </a:rPr>
              <a:t>https://www.saratogacountyny.gov/</a:t>
            </a:r>
            <a:endParaRPr lang="en-US" sz="2400" dirty="0"/>
          </a:p>
          <a:p>
            <a:r>
              <a:rPr lang="en-US" sz="2400" dirty="0">
                <a:hlinkClick r:id="rId8"/>
              </a:rPr>
              <a:t>https://www.washingtoncountyny.gov/</a:t>
            </a:r>
            <a:endParaRPr lang="en-US" sz="2400" dirty="0"/>
          </a:p>
          <a:p>
            <a:r>
              <a:rPr lang="en-US" sz="2400">
                <a:hlinkClick r:id="rId9"/>
              </a:rPr>
              <a:t>https://www.warrencountyny.gov/</a:t>
            </a:r>
            <a:endParaRPr lang="en-US" sz="2400" dirty="0"/>
          </a:p>
        </p:txBody>
      </p:sp>
    </p:spTree>
    <p:extLst>
      <p:ext uri="{BB962C8B-B14F-4D97-AF65-F5344CB8AC3E}">
        <p14:creationId xmlns:p14="http://schemas.microsoft.com/office/powerpoint/2010/main" val="158166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83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altLang="en-US" sz="4000" b="1" dirty="0">
                <a:solidFill>
                  <a:srgbClr val="FF0000"/>
                </a:solidFill>
                <a:effectLst>
                  <a:outerShdw blurRad="38100" dist="38100" dir="2700000" algn="tl">
                    <a:srgbClr val="000000">
                      <a:alpha val="43137"/>
                    </a:srgbClr>
                  </a:outerShdw>
                </a:effectLst>
              </a:rPr>
              <a:t>Board of Supervisors Form of County Government</a:t>
            </a:r>
          </a:p>
        </p:txBody>
      </p:sp>
      <p:sp>
        <p:nvSpPr>
          <p:cNvPr id="11267" name="Rectangle 3" descr="Rectangle: Click to edit Master text styles&#10;Second level&#10;Third level&#10;Fourth level&#10;Fifth level"/>
          <p:cNvSpPr>
            <a:spLocks noGrp="1" noChangeArrowheads="1"/>
          </p:cNvSpPr>
          <p:nvPr>
            <p:ph type="body" idx="1"/>
          </p:nvPr>
        </p:nvSpPr>
        <p:spPr/>
        <p:txBody>
          <a:bodyPr>
            <a:normAutofit/>
          </a:bodyPr>
          <a:lstStyle/>
          <a:p>
            <a:pPr eaLnBrk="1" hangingPunct="1"/>
            <a:r>
              <a:rPr lang="en-US" altLang="en-US" sz="4400" dirty="0"/>
              <a:t>This traditional form of governing counties is where all NY State counties started.</a:t>
            </a:r>
          </a:p>
          <a:p>
            <a:pPr eaLnBrk="1" hangingPunct="1"/>
            <a:r>
              <a:rPr lang="en-US" altLang="en-US" sz="4400" dirty="0"/>
              <a:t>Of NYS’ 62 counties only 17 retain this form while 40 have changed to elected legislatures, based on equal population districts. (And 5 counties form NYC).</a:t>
            </a:r>
          </a:p>
        </p:txBody>
      </p:sp>
    </p:spTree>
    <p:extLst>
      <p:ext uri="{BB962C8B-B14F-4D97-AF65-F5344CB8AC3E}">
        <p14:creationId xmlns:p14="http://schemas.microsoft.com/office/powerpoint/2010/main" val="322689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altLang="en-US" sz="8000" dirty="0">
                <a:solidFill>
                  <a:srgbClr val="FF0000"/>
                </a:solidFill>
                <a:effectLst>
                  <a:outerShdw blurRad="38100" dist="38100" dir="2700000" algn="tl">
                    <a:srgbClr val="000000">
                      <a:alpha val="43137"/>
                    </a:srgbClr>
                  </a:outerShdw>
                </a:effectLst>
              </a:rPr>
              <a:t>Two Hats</a:t>
            </a:r>
          </a:p>
        </p:txBody>
      </p:sp>
      <p:sp>
        <p:nvSpPr>
          <p:cNvPr id="15363" name="Rectangle 3" descr="Rectangle: Click to edit Master text styles&#10;Second level&#10;Third level&#10;Fourth level&#10;Fifth level"/>
          <p:cNvSpPr>
            <a:spLocks noGrp="1" noChangeArrowheads="1"/>
          </p:cNvSpPr>
          <p:nvPr>
            <p:ph type="body" idx="1"/>
          </p:nvPr>
        </p:nvSpPr>
        <p:spPr/>
        <p:txBody>
          <a:bodyPr>
            <a:normAutofit/>
          </a:bodyPr>
          <a:lstStyle/>
          <a:p>
            <a:pPr eaLnBrk="1" hangingPunct="1"/>
            <a:r>
              <a:rPr lang="en-US" altLang="en-US" sz="3600" i="1" dirty="0">
                <a:solidFill>
                  <a:schemeClr val="tx2"/>
                </a:solidFill>
              </a:rPr>
              <a:t>Supervisors who have joint responsibility for running their towns and serving on the County Board spend considerably more time on their towns than the county.  They wear two hats.</a:t>
            </a:r>
          </a:p>
        </p:txBody>
      </p:sp>
      <p:pic>
        <p:nvPicPr>
          <p:cNvPr id="2" name="Picture 1"/>
          <p:cNvPicPr>
            <a:picLocks noChangeAspect="1"/>
          </p:cNvPicPr>
          <p:nvPr/>
        </p:nvPicPr>
        <p:blipFill>
          <a:blip r:embed="rId3"/>
          <a:stretch>
            <a:fillRect/>
          </a:stretch>
        </p:blipFill>
        <p:spPr>
          <a:xfrm>
            <a:off x="1006689" y="4073525"/>
            <a:ext cx="2047875" cy="2238375"/>
          </a:xfrm>
          <a:prstGeom prst="rect">
            <a:avLst/>
          </a:prstGeom>
        </p:spPr>
      </p:pic>
    </p:spTree>
    <p:extLst>
      <p:ext uri="{BB962C8B-B14F-4D97-AF65-F5344CB8AC3E}">
        <p14:creationId xmlns:p14="http://schemas.microsoft.com/office/powerpoint/2010/main" val="416466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altLang="en-US" sz="8000" dirty="0">
                <a:solidFill>
                  <a:srgbClr val="FF0000"/>
                </a:solidFill>
                <a:effectLst>
                  <a:outerShdw blurRad="38100" dist="38100" dir="2700000" algn="tl">
                    <a:srgbClr val="000000">
                      <a:alpha val="43137"/>
                    </a:srgbClr>
                  </a:outerShdw>
                </a:effectLst>
              </a:rPr>
              <a:t>One Hat</a:t>
            </a:r>
          </a:p>
        </p:txBody>
      </p:sp>
      <p:sp>
        <p:nvSpPr>
          <p:cNvPr id="15363" name="Rectangle 3" descr="Rectangle: Click to edit Master text styles&#10;Second level&#10;Third level&#10;Fourth level&#10;Fifth level"/>
          <p:cNvSpPr>
            <a:spLocks noGrp="1" noChangeArrowheads="1"/>
          </p:cNvSpPr>
          <p:nvPr>
            <p:ph type="body" idx="1"/>
          </p:nvPr>
        </p:nvSpPr>
        <p:spPr/>
        <p:txBody>
          <a:bodyPr>
            <a:normAutofit/>
          </a:bodyPr>
          <a:lstStyle/>
          <a:p>
            <a:pPr eaLnBrk="1" hangingPunct="1"/>
            <a:r>
              <a:rPr lang="en-US" altLang="en-US" sz="3600" i="1" dirty="0">
                <a:solidFill>
                  <a:schemeClr val="tx2"/>
                </a:solidFill>
              </a:rPr>
              <a:t>Supervisors who have no town or city duties could spend more time on county governance but do not seem to: some because of County Structure and some because of partisan concerns. They wear only one hat.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552" y="4107770"/>
            <a:ext cx="2996101" cy="2596621"/>
          </a:xfrm>
          <a:prstGeom prst="rect">
            <a:avLst/>
          </a:prstGeom>
        </p:spPr>
      </p:pic>
    </p:spTree>
    <p:extLst>
      <p:ext uri="{BB962C8B-B14F-4D97-AF65-F5344CB8AC3E}">
        <p14:creationId xmlns:p14="http://schemas.microsoft.com/office/powerpoint/2010/main" val="106749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967E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Town Supervisors</a:t>
            </a:r>
          </a:p>
        </p:txBody>
      </p:sp>
      <p:sp>
        <p:nvSpPr>
          <p:cNvPr id="3" name="Content Placeholder 2"/>
          <p:cNvSpPr>
            <a:spLocks noGrp="1"/>
          </p:cNvSpPr>
          <p:nvPr>
            <p:ph idx="1"/>
          </p:nvPr>
        </p:nvSpPr>
        <p:spPr/>
        <p:txBody>
          <a:bodyPr>
            <a:normAutofit/>
          </a:bodyPr>
          <a:lstStyle/>
          <a:p>
            <a:r>
              <a:rPr lang="en-US" sz="5400" dirty="0"/>
              <a:t>Elected by the voters in their Town</a:t>
            </a:r>
          </a:p>
          <a:p>
            <a:r>
              <a:rPr lang="en-US" sz="5400" dirty="0"/>
              <a:t>Chair their Town Board</a:t>
            </a:r>
          </a:p>
          <a:p>
            <a:r>
              <a:rPr lang="en-US" sz="5400" dirty="0"/>
              <a:t>Represent their Town on the Board of Supervisors</a:t>
            </a:r>
          </a:p>
        </p:txBody>
      </p:sp>
    </p:spTree>
    <p:extLst>
      <p:ext uri="{BB962C8B-B14F-4D97-AF65-F5344CB8AC3E}">
        <p14:creationId xmlns:p14="http://schemas.microsoft.com/office/powerpoint/2010/main" val="44403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967E4"/>
            </a:gs>
            <a:gs pos="2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525834"/>
          </a:xfrm>
        </p:spPr>
        <p:txBody>
          <a:bodyPr/>
          <a:lstStyle/>
          <a:p>
            <a:r>
              <a:rPr lang="en-US" b="1" dirty="0">
                <a:solidFill>
                  <a:srgbClr val="FF0000"/>
                </a:solidFill>
              </a:rPr>
              <a:t>Board of Supervisors</a:t>
            </a:r>
          </a:p>
        </p:txBody>
      </p:sp>
      <p:sp>
        <p:nvSpPr>
          <p:cNvPr id="3" name="Subtitle 2"/>
          <p:cNvSpPr>
            <a:spLocks noGrp="1"/>
          </p:cNvSpPr>
          <p:nvPr>
            <p:ph type="subTitle" idx="1"/>
          </p:nvPr>
        </p:nvSpPr>
        <p:spPr/>
        <p:txBody>
          <a:bodyPr>
            <a:normAutofit/>
          </a:bodyPr>
          <a:lstStyle/>
          <a:p>
            <a:r>
              <a:rPr lang="en-US" sz="4000" b="1" dirty="0">
                <a:solidFill>
                  <a:srgbClr val="0070C0"/>
                </a:solidFill>
              </a:rPr>
              <a:t>Controls the Budget for all Departments</a:t>
            </a:r>
          </a:p>
          <a:p>
            <a:r>
              <a:rPr lang="en-US" sz="4000" b="1" dirty="0">
                <a:solidFill>
                  <a:srgbClr val="0070C0"/>
                </a:solidFill>
              </a:rPr>
              <a:t>(whether head is elected or appointed)</a:t>
            </a:r>
          </a:p>
        </p:txBody>
      </p:sp>
    </p:spTree>
    <p:extLst>
      <p:ext uri="{BB962C8B-B14F-4D97-AF65-F5344CB8AC3E}">
        <p14:creationId xmlns:p14="http://schemas.microsoft.com/office/powerpoint/2010/main" val="2522303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3000">
              <a:srgbClr val="FFA3B9"/>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The Chair of the BOS appoints:</a:t>
            </a:r>
            <a:br>
              <a:rPr lang="en-US" sz="6000" b="1" dirty="0"/>
            </a:br>
            <a:endParaRPr lang="en-US" sz="6000" b="1" dirty="0"/>
          </a:p>
        </p:txBody>
      </p:sp>
      <p:sp>
        <p:nvSpPr>
          <p:cNvPr id="3" name="Content Placeholder 2"/>
          <p:cNvSpPr>
            <a:spLocks noGrp="1"/>
          </p:cNvSpPr>
          <p:nvPr>
            <p:ph idx="1"/>
          </p:nvPr>
        </p:nvSpPr>
        <p:spPr/>
        <p:txBody>
          <a:bodyPr>
            <a:normAutofit/>
          </a:bodyPr>
          <a:lstStyle/>
          <a:p>
            <a:r>
              <a:rPr lang="en-US" sz="5400" b="1" dirty="0"/>
              <a:t>The County Administrator</a:t>
            </a:r>
          </a:p>
          <a:p>
            <a:r>
              <a:rPr lang="en-US" sz="5400" b="1" dirty="0"/>
              <a:t>The Department Heads, except those elected by the public.</a:t>
            </a:r>
          </a:p>
          <a:p>
            <a:r>
              <a:rPr lang="en-US" sz="5400" b="1" dirty="0"/>
              <a:t>The chairs and members of all Board Committees</a:t>
            </a:r>
          </a:p>
        </p:txBody>
      </p:sp>
    </p:spTree>
    <p:extLst>
      <p:ext uri="{BB962C8B-B14F-4D97-AF65-F5344CB8AC3E}">
        <p14:creationId xmlns:p14="http://schemas.microsoft.com/office/powerpoint/2010/main" val="47905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1034</TotalTime>
  <Words>1989</Words>
  <Application>Microsoft Office PowerPoint</Application>
  <PresentationFormat>Widescreen</PresentationFormat>
  <Paragraphs>432</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 JULIAN</vt:lpstr>
      <vt:lpstr>Arial</vt:lpstr>
      <vt:lpstr>Calibri</vt:lpstr>
      <vt:lpstr>Calibri Light</vt:lpstr>
      <vt:lpstr>Tahoma</vt:lpstr>
      <vt:lpstr>Office Theme</vt:lpstr>
      <vt:lpstr>Local Governments September, 2019 PO Box 1029, Saratoga Springs, NY 12866  www.lwvsaratoga.org email:  president@lwvsaratoga.org </vt:lpstr>
      <vt:lpstr>Local Governments</vt:lpstr>
      <vt:lpstr>PowerPoint Presentation</vt:lpstr>
      <vt:lpstr>Board of Supervisors Form of County Government</vt:lpstr>
      <vt:lpstr>Two Hats</vt:lpstr>
      <vt:lpstr>One Hat</vt:lpstr>
      <vt:lpstr>Town Supervisors</vt:lpstr>
      <vt:lpstr>Board of Supervisors</vt:lpstr>
      <vt:lpstr>The Chair of the BOS appoints: </vt:lpstr>
      <vt:lpstr>Committees of the Board  </vt:lpstr>
      <vt:lpstr>Committees of the Board  </vt:lpstr>
      <vt:lpstr>Supervisors have a weighted voting system.</vt:lpstr>
      <vt:lpstr> Towns</vt:lpstr>
      <vt:lpstr>Services Towns Provide:</vt:lpstr>
      <vt:lpstr>Villages</vt:lpstr>
      <vt:lpstr>Saratoga County</vt:lpstr>
      <vt:lpstr>Saratoga County</vt:lpstr>
      <vt:lpstr>List of Saratoga County Supervisors </vt:lpstr>
      <vt:lpstr>Saratoga County Departments</vt:lpstr>
      <vt:lpstr>Saratoga County Departments Departments with heads appointed by Chair of the Board of Supervisors and Supervised by County Administrator: </vt:lpstr>
      <vt:lpstr>Cities in Saratoga County:       Mechanicville  &amp;  Saratoga Springs</vt:lpstr>
      <vt:lpstr>Cities in Saratoga County:      Mechanicville  &amp;  Saratoga Springs  (cont’d)</vt:lpstr>
      <vt:lpstr>Warren County</vt:lpstr>
      <vt:lpstr>Warren County</vt:lpstr>
      <vt:lpstr> </vt:lpstr>
      <vt:lpstr>Warren County Departments Departments with Heads Elected by the Voters</vt:lpstr>
      <vt:lpstr>Warren County Departments Departments with heads appointed by Chair of the Board of Supervisors</vt:lpstr>
      <vt:lpstr>Washington County</vt:lpstr>
      <vt:lpstr>Washington County</vt:lpstr>
      <vt:lpstr>Washington County Board of Supervisors</vt:lpstr>
      <vt:lpstr>List of Washington  County Supervisors</vt:lpstr>
      <vt:lpstr>Washington County Committees</vt:lpstr>
      <vt:lpstr>Washington County Departments Departments with Heads Elected by the Voters</vt:lpstr>
      <vt:lpstr>Washington County Departments Departments with heads appointed by Chair of the Board of Supervisors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Thomas</dc:creator>
  <cp:lastModifiedBy>Chris A</cp:lastModifiedBy>
  <cp:revision>101</cp:revision>
  <cp:lastPrinted>2019-09-06T16:06:03Z</cp:lastPrinted>
  <dcterms:created xsi:type="dcterms:W3CDTF">2019-07-10T19:59:20Z</dcterms:created>
  <dcterms:modified xsi:type="dcterms:W3CDTF">2019-09-30T00:04:01Z</dcterms:modified>
</cp:coreProperties>
</file>