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 id="2147483714" r:id="rId2"/>
  </p:sldMasterIdLst>
  <p:notesMasterIdLst>
    <p:notesMasterId r:id="rId18"/>
  </p:notesMasterIdLst>
  <p:sldIdLst>
    <p:sldId id="278" r:id="rId3"/>
    <p:sldId id="259" r:id="rId4"/>
    <p:sldId id="257" r:id="rId5"/>
    <p:sldId id="264" r:id="rId6"/>
    <p:sldId id="274" r:id="rId7"/>
    <p:sldId id="275" r:id="rId8"/>
    <p:sldId id="273" r:id="rId9"/>
    <p:sldId id="280" r:id="rId10"/>
    <p:sldId id="281" r:id="rId11"/>
    <p:sldId id="282" r:id="rId12"/>
    <p:sldId id="260" r:id="rId13"/>
    <p:sldId id="258" r:id="rId14"/>
    <p:sldId id="269" r:id="rId15"/>
    <p:sldId id="271" r:id="rId16"/>
    <p:sldId id="27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1A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570492-1759-4FC2-BB09-910C245F8315}" v="20" dt="2024-01-29T17:13:08.9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94660"/>
  </p:normalViewPr>
  <p:slideViewPr>
    <p:cSldViewPr snapToGrid="0">
      <p:cViewPr varScale="1">
        <p:scale>
          <a:sx n="85" d="100"/>
          <a:sy n="85" d="100"/>
        </p:scale>
        <p:origin x="82" y="8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97772A-E344-4C7F-B707-B4E1660231EF}"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593A7DCE-B783-4368-9FF3-A2D5E026BE56}">
      <dgm:prSet/>
      <dgm:spPr/>
      <dgm:t>
        <a:bodyPr/>
        <a:lstStyle/>
        <a:p>
          <a:r>
            <a:rPr lang="en-US" b="1"/>
            <a:t>Effective immediately</a:t>
          </a:r>
          <a:endParaRPr lang="en-US"/>
        </a:p>
      </dgm:t>
    </dgm:pt>
    <dgm:pt modelId="{38084A57-10DE-43AC-A3A7-95324B67764A}" type="parTrans" cxnId="{8363ECC2-733E-4539-84FF-21C5979AD1F7}">
      <dgm:prSet/>
      <dgm:spPr/>
      <dgm:t>
        <a:bodyPr/>
        <a:lstStyle/>
        <a:p>
          <a:endParaRPr lang="en-US"/>
        </a:p>
      </dgm:t>
    </dgm:pt>
    <dgm:pt modelId="{26996CC3-D3A8-4A72-8522-C37547428931}" type="sibTrans" cxnId="{8363ECC2-733E-4539-84FF-21C5979AD1F7}">
      <dgm:prSet/>
      <dgm:spPr/>
      <dgm:t>
        <a:bodyPr/>
        <a:lstStyle/>
        <a:p>
          <a:endParaRPr lang="en-US"/>
        </a:p>
      </dgm:t>
    </dgm:pt>
    <dgm:pt modelId="{9F4D1B65-C605-4137-9B48-11384763C851}">
      <dgm:prSet/>
      <dgm:spPr/>
      <dgm:t>
        <a:bodyPr/>
        <a:lstStyle/>
        <a:p>
          <a:r>
            <a:rPr lang="en-US" b="1"/>
            <a:t>For moves within the state, your registration will follow you to your new location</a:t>
          </a:r>
          <a:endParaRPr lang="en-US"/>
        </a:p>
      </dgm:t>
    </dgm:pt>
    <dgm:pt modelId="{4739851F-388D-4919-8DBC-122F0F7D2B16}" type="parTrans" cxnId="{E8B19871-923A-4BC1-97A4-59C9B211DC44}">
      <dgm:prSet/>
      <dgm:spPr/>
      <dgm:t>
        <a:bodyPr/>
        <a:lstStyle/>
        <a:p>
          <a:endParaRPr lang="en-US"/>
        </a:p>
      </dgm:t>
    </dgm:pt>
    <dgm:pt modelId="{66291D62-800E-4D75-99C7-4BE896DFEC8D}" type="sibTrans" cxnId="{E8B19871-923A-4BC1-97A4-59C9B211DC44}">
      <dgm:prSet/>
      <dgm:spPr/>
      <dgm:t>
        <a:bodyPr/>
        <a:lstStyle/>
        <a:p>
          <a:endParaRPr lang="en-US"/>
        </a:p>
      </dgm:t>
    </dgm:pt>
    <dgm:pt modelId="{42883285-84DB-4CE8-B427-B6115D95A7EB}">
      <dgm:prSet/>
      <dgm:spPr/>
      <dgm:t>
        <a:bodyPr/>
        <a:lstStyle/>
        <a:p>
          <a:r>
            <a:rPr lang="en-US" b="1"/>
            <a:t>Complete an affidavit ballot at your new poll site if you don’t show up on the poll books or e-poll books. </a:t>
          </a:r>
          <a:endParaRPr lang="en-US"/>
        </a:p>
      </dgm:t>
    </dgm:pt>
    <dgm:pt modelId="{0FEC0048-8546-4772-9F07-C7A6B48B9FDA}" type="parTrans" cxnId="{96DC676A-DC88-4AFB-BD29-1DB430B1A38D}">
      <dgm:prSet/>
      <dgm:spPr/>
      <dgm:t>
        <a:bodyPr/>
        <a:lstStyle/>
        <a:p>
          <a:endParaRPr lang="en-US"/>
        </a:p>
      </dgm:t>
    </dgm:pt>
    <dgm:pt modelId="{B36656B2-086B-4EFC-9716-477DBCE20179}" type="sibTrans" cxnId="{96DC676A-DC88-4AFB-BD29-1DB430B1A38D}">
      <dgm:prSet/>
      <dgm:spPr/>
      <dgm:t>
        <a:bodyPr/>
        <a:lstStyle/>
        <a:p>
          <a:endParaRPr lang="en-US"/>
        </a:p>
      </dgm:t>
    </dgm:pt>
    <dgm:pt modelId="{A3757492-6079-4AE2-BD04-C0CAE34E1D9B}" type="pres">
      <dgm:prSet presAssocID="{2697772A-E344-4C7F-B707-B4E1660231EF}" presName="linear" presStyleCnt="0">
        <dgm:presLayoutVars>
          <dgm:animLvl val="lvl"/>
          <dgm:resizeHandles val="exact"/>
        </dgm:presLayoutVars>
      </dgm:prSet>
      <dgm:spPr/>
    </dgm:pt>
    <dgm:pt modelId="{1787F32C-FD38-498B-ADA5-A2B045C4CF4C}" type="pres">
      <dgm:prSet presAssocID="{593A7DCE-B783-4368-9FF3-A2D5E026BE56}" presName="parentText" presStyleLbl="node1" presStyleIdx="0" presStyleCnt="3">
        <dgm:presLayoutVars>
          <dgm:chMax val="0"/>
          <dgm:bulletEnabled val="1"/>
        </dgm:presLayoutVars>
      </dgm:prSet>
      <dgm:spPr/>
    </dgm:pt>
    <dgm:pt modelId="{197BB03E-886C-4483-83AE-A67F5A6A0585}" type="pres">
      <dgm:prSet presAssocID="{26996CC3-D3A8-4A72-8522-C37547428931}" presName="spacer" presStyleCnt="0"/>
      <dgm:spPr/>
    </dgm:pt>
    <dgm:pt modelId="{A56A5ED5-93B5-434C-9DA7-E65EB3709B8F}" type="pres">
      <dgm:prSet presAssocID="{9F4D1B65-C605-4137-9B48-11384763C851}" presName="parentText" presStyleLbl="node1" presStyleIdx="1" presStyleCnt="3">
        <dgm:presLayoutVars>
          <dgm:chMax val="0"/>
          <dgm:bulletEnabled val="1"/>
        </dgm:presLayoutVars>
      </dgm:prSet>
      <dgm:spPr/>
    </dgm:pt>
    <dgm:pt modelId="{59A227C3-4C81-4458-8041-A8E9FE418788}" type="pres">
      <dgm:prSet presAssocID="{66291D62-800E-4D75-99C7-4BE896DFEC8D}" presName="spacer" presStyleCnt="0"/>
      <dgm:spPr/>
    </dgm:pt>
    <dgm:pt modelId="{6CCE39B9-FFCA-4CD5-8C5C-E2C250CEB04F}" type="pres">
      <dgm:prSet presAssocID="{42883285-84DB-4CE8-B427-B6115D95A7EB}" presName="parentText" presStyleLbl="node1" presStyleIdx="2" presStyleCnt="3">
        <dgm:presLayoutVars>
          <dgm:chMax val="0"/>
          <dgm:bulletEnabled val="1"/>
        </dgm:presLayoutVars>
      </dgm:prSet>
      <dgm:spPr/>
    </dgm:pt>
  </dgm:ptLst>
  <dgm:cxnLst>
    <dgm:cxn modelId="{2DBAEF1A-DA49-437B-A0F8-FAF46E8152C1}" type="presOf" srcId="{2697772A-E344-4C7F-B707-B4E1660231EF}" destId="{A3757492-6079-4AE2-BD04-C0CAE34E1D9B}" srcOrd="0" destOrd="0" presId="urn:microsoft.com/office/officeart/2005/8/layout/vList2"/>
    <dgm:cxn modelId="{CCC41733-69A5-4A09-85A8-EEF2542F8753}" type="presOf" srcId="{42883285-84DB-4CE8-B427-B6115D95A7EB}" destId="{6CCE39B9-FFCA-4CD5-8C5C-E2C250CEB04F}" srcOrd="0" destOrd="0" presId="urn:microsoft.com/office/officeart/2005/8/layout/vList2"/>
    <dgm:cxn modelId="{96DC676A-DC88-4AFB-BD29-1DB430B1A38D}" srcId="{2697772A-E344-4C7F-B707-B4E1660231EF}" destId="{42883285-84DB-4CE8-B427-B6115D95A7EB}" srcOrd="2" destOrd="0" parTransId="{0FEC0048-8546-4772-9F07-C7A6B48B9FDA}" sibTransId="{B36656B2-086B-4EFC-9716-477DBCE20179}"/>
    <dgm:cxn modelId="{E8B19871-923A-4BC1-97A4-59C9B211DC44}" srcId="{2697772A-E344-4C7F-B707-B4E1660231EF}" destId="{9F4D1B65-C605-4137-9B48-11384763C851}" srcOrd="1" destOrd="0" parTransId="{4739851F-388D-4919-8DBC-122F0F7D2B16}" sibTransId="{66291D62-800E-4D75-99C7-4BE896DFEC8D}"/>
    <dgm:cxn modelId="{AF7241B4-320C-49A0-BB5C-86966E3A7656}" type="presOf" srcId="{593A7DCE-B783-4368-9FF3-A2D5E026BE56}" destId="{1787F32C-FD38-498B-ADA5-A2B045C4CF4C}" srcOrd="0" destOrd="0" presId="urn:microsoft.com/office/officeart/2005/8/layout/vList2"/>
    <dgm:cxn modelId="{8363ECC2-733E-4539-84FF-21C5979AD1F7}" srcId="{2697772A-E344-4C7F-B707-B4E1660231EF}" destId="{593A7DCE-B783-4368-9FF3-A2D5E026BE56}" srcOrd="0" destOrd="0" parTransId="{38084A57-10DE-43AC-A3A7-95324B67764A}" sibTransId="{26996CC3-D3A8-4A72-8522-C37547428931}"/>
    <dgm:cxn modelId="{AE93B0E9-C639-4F9F-8199-AF8A4655BFBF}" type="presOf" srcId="{9F4D1B65-C605-4137-9B48-11384763C851}" destId="{A56A5ED5-93B5-434C-9DA7-E65EB3709B8F}" srcOrd="0" destOrd="0" presId="urn:microsoft.com/office/officeart/2005/8/layout/vList2"/>
    <dgm:cxn modelId="{CC0E3E3C-CB5B-4722-B6B5-E2B5C2B120F7}" type="presParOf" srcId="{A3757492-6079-4AE2-BD04-C0CAE34E1D9B}" destId="{1787F32C-FD38-498B-ADA5-A2B045C4CF4C}" srcOrd="0" destOrd="0" presId="urn:microsoft.com/office/officeart/2005/8/layout/vList2"/>
    <dgm:cxn modelId="{7C259E1E-A6AB-4E4E-86E3-9B37C977F185}" type="presParOf" srcId="{A3757492-6079-4AE2-BD04-C0CAE34E1D9B}" destId="{197BB03E-886C-4483-83AE-A67F5A6A0585}" srcOrd="1" destOrd="0" presId="urn:microsoft.com/office/officeart/2005/8/layout/vList2"/>
    <dgm:cxn modelId="{77B5FCB6-D0B0-483A-A7D7-CFE865EA4211}" type="presParOf" srcId="{A3757492-6079-4AE2-BD04-C0CAE34E1D9B}" destId="{A56A5ED5-93B5-434C-9DA7-E65EB3709B8F}" srcOrd="2" destOrd="0" presId="urn:microsoft.com/office/officeart/2005/8/layout/vList2"/>
    <dgm:cxn modelId="{76A2C8C9-BF5F-42E9-B331-2EBD6219B14C}" type="presParOf" srcId="{A3757492-6079-4AE2-BD04-C0CAE34E1D9B}" destId="{59A227C3-4C81-4458-8041-A8E9FE418788}" srcOrd="3" destOrd="0" presId="urn:microsoft.com/office/officeart/2005/8/layout/vList2"/>
    <dgm:cxn modelId="{F65E5FD6-6732-4766-9BD9-19FE7E1128E2}" type="presParOf" srcId="{A3757492-6079-4AE2-BD04-C0CAE34E1D9B}" destId="{6CCE39B9-FFCA-4CD5-8C5C-E2C250CEB04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7A25BD1-A3D0-42EA-ADDA-F3D2A7402B1D}" type="doc">
      <dgm:prSet loTypeId="urn:microsoft.com/office/officeart/2005/8/layout/matrix3" loCatId="matrix" qsTypeId="urn:microsoft.com/office/officeart/2005/8/quickstyle/simple1" qsCatId="simple" csTypeId="urn:microsoft.com/office/officeart/2005/8/colors/colorful2" csCatId="colorful"/>
      <dgm:spPr/>
      <dgm:t>
        <a:bodyPr/>
        <a:lstStyle/>
        <a:p>
          <a:endParaRPr lang="en-US"/>
        </a:p>
      </dgm:t>
    </dgm:pt>
    <dgm:pt modelId="{826D350F-0E78-4CA6-BF63-42EF0970A134}">
      <dgm:prSet/>
      <dgm:spPr/>
      <dgm:t>
        <a:bodyPr/>
        <a:lstStyle/>
        <a:p>
          <a:r>
            <a:rPr lang="en-US" b="1"/>
            <a:t>Combines State and Congressional Primaries on the same day</a:t>
          </a:r>
          <a:endParaRPr lang="en-US"/>
        </a:p>
      </dgm:t>
    </dgm:pt>
    <dgm:pt modelId="{531D706E-5633-4419-8023-7B4602867730}" type="parTrans" cxnId="{856E8B65-A6C7-473D-B27F-9716122E02BD}">
      <dgm:prSet/>
      <dgm:spPr/>
      <dgm:t>
        <a:bodyPr/>
        <a:lstStyle/>
        <a:p>
          <a:endParaRPr lang="en-US"/>
        </a:p>
      </dgm:t>
    </dgm:pt>
    <dgm:pt modelId="{94BCD9F4-77BA-409B-BAAC-EE9E31FFF443}" type="sibTrans" cxnId="{856E8B65-A6C7-473D-B27F-9716122E02BD}">
      <dgm:prSet/>
      <dgm:spPr/>
      <dgm:t>
        <a:bodyPr/>
        <a:lstStyle/>
        <a:p>
          <a:endParaRPr lang="en-US"/>
        </a:p>
      </dgm:t>
    </dgm:pt>
    <dgm:pt modelId="{8893EE70-E843-4878-B7D8-8B419898555B}">
      <dgm:prSet/>
      <dgm:spPr/>
      <dgm:t>
        <a:bodyPr/>
        <a:lstStyle/>
        <a:p>
          <a:r>
            <a:rPr lang="en-US" b="1"/>
            <a:t>Became effective June 25, 2019</a:t>
          </a:r>
          <a:endParaRPr lang="en-US"/>
        </a:p>
      </dgm:t>
    </dgm:pt>
    <dgm:pt modelId="{5FDDBA21-673B-4665-A1C5-2EA0EBF6C36D}" type="parTrans" cxnId="{E28934BA-F5FA-4944-B6FD-E00886AEEB20}">
      <dgm:prSet/>
      <dgm:spPr/>
      <dgm:t>
        <a:bodyPr/>
        <a:lstStyle/>
        <a:p>
          <a:endParaRPr lang="en-US"/>
        </a:p>
      </dgm:t>
    </dgm:pt>
    <dgm:pt modelId="{0B647773-F248-4B1C-A56F-F8B36665DF6A}" type="sibTrans" cxnId="{E28934BA-F5FA-4944-B6FD-E00886AEEB20}">
      <dgm:prSet/>
      <dgm:spPr/>
      <dgm:t>
        <a:bodyPr/>
        <a:lstStyle/>
        <a:p>
          <a:endParaRPr lang="en-US"/>
        </a:p>
      </dgm:t>
    </dgm:pt>
    <dgm:pt modelId="{B6CF0FB4-3B96-42DB-9182-CAF22CD41C54}">
      <dgm:prSet/>
      <dgm:spPr/>
      <dgm:t>
        <a:bodyPr/>
        <a:lstStyle/>
        <a:p>
          <a:r>
            <a:rPr lang="en-US" b="1"/>
            <a:t>Occurs on the 4</a:t>
          </a:r>
          <a:r>
            <a:rPr lang="en-US" b="1" baseline="30000"/>
            <a:t>th</a:t>
          </a:r>
          <a:r>
            <a:rPr lang="en-US" b="1"/>
            <a:t> Tuesday in June</a:t>
          </a:r>
          <a:endParaRPr lang="en-US"/>
        </a:p>
      </dgm:t>
    </dgm:pt>
    <dgm:pt modelId="{8926F96E-11AB-40AB-9833-11590351E743}" type="parTrans" cxnId="{FF47D45F-BD8C-40B1-9BC7-0854590DA816}">
      <dgm:prSet/>
      <dgm:spPr/>
      <dgm:t>
        <a:bodyPr/>
        <a:lstStyle/>
        <a:p>
          <a:endParaRPr lang="en-US"/>
        </a:p>
      </dgm:t>
    </dgm:pt>
    <dgm:pt modelId="{F214FE1C-1B49-4CCD-A61A-52120FDD0254}" type="sibTrans" cxnId="{FF47D45F-BD8C-40B1-9BC7-0854590DA816}">
      <dgm:prSet/>
      <dgm:spPr/>
      <dgm:t>
        <a:bodyPr/>
        <a:lstStyle/>
        <a:p>
          <a:endParaRPr lang="en-US"/>
        </a:p>
      </dgm:t>
    </dgm:pt>
    <dgm:pt modelId="{6AF869D0-E903-45EC-9D2E-0D054A44BC6A}">
      <dgm:prSet/>
      <dgm:spPr/>
      <dgm:t>
        <a:bodyPr/>
        <a:lstStyle/>
        <a:p>
          <a:r>
            <a:rPr lang="en-US" b="1"/>
            <a:t>Presidential Primary still occurs in April</a:t>
          </a:r>
          <a:endParaRPr lang="en-US"/>
        </a:p>
      </dgm:t>
    </dgm:pt>
    <dgm:pt modelId="{EF763620-C7DF-407B-B7CA-9ED49D9ECC3C}" type="parTrans" cxnId="{F95DE15D-42BE-489D-B1FD-93E1FAA88BBE}">
      <dgm:prSet/>
      <dgm:spPr/>
      <dgm:t>
        <a:bodyPr/>
        <a:lstStyle/>
        <a:p>
          <a:endParaRPr lang="en-US"/>
        </a:p>
      </dgm:t>
    </dgm:pt>
    <dgm:pt modelId="{C89B52B6-DAB5-4819-9E9D-7FED719DEABC}" type="sibTrans" cxnId="{F95DE15D-42BE-489D-B1FD-93E1FAA88BBE}">
      <dgm:prSet/>
      <dgm:spPr/>
      <dgm:t>
        <a:bodyPr/>
        <a:lstStyle/>
        <a:p>
          <a:endParaRPr lang="en-US"/>
        </a:p>
      </dgm:t>
    </dgm:pt>
    <dgm:pt modelId="{03ED4FDE-C1E5-43BA-8E2C-58C6420E9DED}" type="pres">
      <dgm:prSet presAssocID="{A7A25BD1-A3D0-42EA-ADDA-F3D2A7402B1D}" presName="matrix" presStyleCnt="0">
        <dgm:presLayoutVars>
          <dgm:chMax val="1"/>
          <dgm:dir/>
          <dgm:resizeHandles val="exact"/>
        </dgm:presLayoutVars>
      </dgm:prSet>
      <dgm:spPr/>
    </dgm:pt>
    <dgm:pt modelId="{3AB20D51-4667-4865-83C3-187031DEA213}" type="pres">
      <dgm:prSet presAssocID="{A7A25BD1-A3D0-42EA-ADDA-F3D2A7402B1D}" presName="diamond" presStyleLbl="bgShp" presStyleIdx="0" presStyleCnt="1"/>
      <dgm:spPr/>
    </dgm:pt>
    <dgm:pt modelId="{8E092384-FB5A-4679-B669-845369E3228B}" type="pres">
      <dgm:prSet presAssocID="{A7A25BD1-A3D0-42EA-ADDA-F3D2A7402B1D}" presName="quad1" presStyleLbl="node1" presStyleIdx="0" presStyleCnt="4">
        <dgm:presLayoutVars>
          <dgm:chMax val="0"/>
          <dgm:chPref val="0"/>
          <dgm:bulletEnabled val="1"/>
        </dgm:presLayoutVars>
      </dgm:prSet>
      <dgm:spPr/>
    </dgm:pt>
    <dgm:pt modelId="{BD8FDF70-2E06-48E9-B24D-C7EAAA0E4740}" type="pres">
      <dgm:prSet presAssocID="{A7A25BD1-A3D0-42EA-ADDA-F3D2A7402B1D}" presName="quad2" presStyleLbl="node1" presStyleIdx="1" presStyleCnt="4">
        <dgm:presLayoutVars>
          <dgm:chMax val="0"/>
          <dgm:chPref val="0"/>
          <dgm:bulletEnabled val="1"/>
        </dgm:presLayoutVars>
      </dgm:prSet>
      <dgm:spPr/>
    </dgm:pt>
    <dgm:pt modelId="{81C2241A-C723-41F8-9BA8-934FC92C2BF2}" type="pres">
      <dgm:prSet presAssocID="{A7A25BD1-A3D0-42EA-ADDA-F3D2A7402B1D}" presName="quad3" presStyleLbl="node1" presStyleIdx="2" presStyleCnt="4">
        <dgm:presLayoutVars>
          <dgm:chMax val="0"/>
          <dgm:chPref val="0"/>
          <dgm:bulletEnabled val="1"/>
        </dgm:presLayoutVars>
      </dgm:prSet>
      <dgm:spPr/>
    </dgm:pt>
    <dgm:pt modelId="{F55988A1-1F9D-4049-9BF3-F81371800F29}" type="pres">
      <dgm:prSet presAssocID="{A7A25BD1-A3D0-42EA-ADDA-F3D2A7402B1D}" presName="quad4" presStyleLbl="node1" presStyleIdx="3" presStyleCnt="4">
        <dgm:presLayoutVars>
          <dgm:chMax val="0"/>
          <dgm:chPref val="0"/>
          <dgm:bulletEnabled val="1"/>
        </dgm:presLayoutVars>
      </dgm:prSet>
      <dgm:spPr/>
    </dgm:pt>
  </dgm:ptLst>
  <dgm:cxnLst>
    <dgm:cxn modelId="{5071AD03-71A3-4C9C-888A-3A793D6748D0}" type="presOf" srcId="{8893EE70-E843-4878-B7D8-8B419898555B}" destId="{BD8FDF70-2E06-48E9-B24D-C7EAAA0E4740}" srcOrd="0" destOrd="0" presId="urn:microsoft.com/office/officeart/2005/8/layout/matrix3"/>
    <dgm:cxn modelId="{297A0705-F23F-410F-BE06-18B03EDB1AE3}" type="presOf" srcId="{826D350F-0E78-4CA6-BF63-42EF0970A134}" destId="{8E092384-FB5A-4679-B669-845369E3228B}" srcOrd="0" destOrd="0" presId="urn:microsoft.com/office/officeart/2005/8/layout/matrix3"/>
    <dgm:cxn modelId="{62DAB811-8FB5-49CB-ADD7-6286D02324CF}" type="presOf" srcId="{A7A25BD1-A3D0-42EA-ADDA-F3D2A7402B1D}" destId="{03ED4FDE-C1E5-43BA-8E2C-58C6420E9DED}" srcOrd="0" destOrd="0" presId="urn:microsoft.com/office/officeart/2005/8/layout/matrix3"/>
    <dgm:cxn modelId="{DCEC0227-9210-47CD-818D-B1232C56A1E0}" type="presOf" srcId="{B6CF0FB4-3B96-42DB-9182-CAF22CD41C54}" destId="{81C2241A-C723-41F8-9BA8-934FC92C2BF2}" srcOrd="0" destOrd="0" presId="urn:microsoft.com/office/officeart/2005/8/layout/matrix3"/>
    <dgm:cxn modelId="{F95DE15D-42BE-489D-B1FD-93E1FAA88BBE}" srcId="{A7A25BD1-A3D0-42EA-ADDA-F3D2A7402B1D}" destId="{6AF869D0-E903-45EC-9D2E-0D054A44BC6A}" srcOrd="3" destOrd="0" parTransId="{EF763620-C7DF-407B-B7CA-9ED49D9ECC3C}" sibTransId="{C89B52B6-DAB5-4819-9E9D-7FED719DEABC}"/>
    <dgm:cxn modelId="{FF47D45F-BD8C-40B1-9BC7-0854590DA816}" srcId="{A7A25BD1-A3D0-42EA-ADDA-F3D2A7402B1D}" destId="{B6CF0FB4-3B96-42DB-9182-CAF22CD41C54}" srcOrd="2" destOrd="0" parTransId="{8926F96E-11AB-40AB-9833-11590351E743}" sibTransId="{F214FE1C-1B49-4CCD-A61A-52120FDD0254}"/>
    <dgm:cxn modelId="{856E8B65-A6C7-473D-B27F-9716122E02BD}" srcId="{A7A25BD1-A3D0-42EA-ADDA-F3D2A7402B1D}" destId="{826D350F-0E78-4CA6-BF63-42EF0970A134}" srcOrd="0" destOrd="0" parTransId="{531D706E-5633-4419-8023-7B4602867730}" sibTransId="{94BCD9F4-77BA-409B-BAAC-EE9E31FFF443}"/>
    <dgm:cxn modelId="{E28934BA-F5FA-4944-B6FD-E00886AEEB20}" srcId="{A7A25BD1-A3D0-42EA-ADDA-F3D2A7402B1D}" destId="{8893EE70-E843-4878-B7D8-8B419898555B}" srcOrd="1" destOrd="0" parTransId="{5FDDBA21-673B-4665-A1C5-2EA0EBF6C36D}" sibTransId="{0B647773-F248-4B1C-A56F-F8B36665DF6A}"/>
    <dgm:cxn modelId="{EEB7B5BE-9B5D-4E8D-92CD-7A0D11682016}" type="presOf" srcId="{6AF869D0-E903-45EC-9D2E-0D054A44BC6A}" destId="{F55988A1-1F9D-4049-9BF3-F81371800F29}" srcOrd="0" destOrd="0" presId="urn:microsoft.com/office/officeart/2005/8/layout/matrix3"/>
    <dgm:cxn modelId="{AEBB6573-B81D-4FBD-8C6A-9B5E5A18C0B5}" type="presParOf" srcId="{03ED4FDE-C1E5-43BA-8E2C-58C6420E9DED}" destId="{3AB20D51-4667-4865-83C3-187031DEA213}" srcOrd="0" destOrd="0" presId="urn:microsoft.com/office/officeart/2005/8/layout/matrix3"/>
    <dgm:cxn modelId="{B198846F-C29C-4B34-91E3-E8301E7A4112}" type="presParOf" srcId="{03ED4FDE-C1E5-43BA-8E2C-58C6420E9DED}" destId="{8E092384-FB5A-4679-B669-845369E3228B}" srcOrd="1" destOrd="0" presId="urn:microsoft.com/office/officeart/2005/8/layout/matrix3"/>
    <dgm:cxn modelId="{3475E0DB-D472-4206-A73B-14AF61BDDCE9}" type="presParOf" srcId="{03ED4FDE-C1E5-43BA-8E2C-58C6420E9DED}" destId="{BD8FDF70-2E06-48E9-B24D-C7EAAA0E4740}" srcOrd="2" destOrd="0" presId="urn:microsoft.com/office/officeart/2005/8/layout/matrix3"/>
    <dgm:cxn modelId="{BEBDA69D-A4B4-4C68-B7B7-761DB829BCF4}" type="presParOf" srcId="{03ED4FDE-C1E5-43BA-8E2C-58C6420E9DED}" destId="{81C2241A-C723-41F8-9BA8-934FC92C2BF2}" srcOrd="3" destOrd="0" presId="urn:microsoft.com/office/officeart/2005/8/layout/matrix3"/>
    <dgm:cxn modelId="{A77B7ADC-51BE-41B4-A630-B3FD9AF5BB98}" type="presParOf" srcId="{03ED4FDE-C1E5-43BA-8E2C-58C6420E9DED}" destId="{F55988A1-1F9D-4049-9BF3-F81371800F29}"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F0A5E3B-7243-4E5F-B379-028CC3E16CF7}" type="doc">
      <dgm:prSet loTypeId="urn:microsoft.com/office/officeart/2005/8/layout/hierarchy1" loCatId="hierarchy" qsTypeId="urn:microsoft.com/office/officeart/2005/8/quickstyle/simple1" qsCatId="simple" csTypeId="urn:microsoft.com/office/officeart/2005/8/colors/accent0_3" csCatId="mainScheme" phldr="1"/>
      <dgm:spPr/>
      <dgm:t>
        <a:bodyPr/>
        <a:lstStyle/>
        <a:p>
          <a:endParaRPr lang="en-US"/>
        </a:p>
      </dgm:t>
    </dgm:pt>
    <dgm:pt modelId="{4722D551-4DA2-4225-93C2-FB1FF3038DA6}">
      <dgm:prSet/>
      <dgm:spPr/>
      <dgm:t>
        <a:bodyPr/>
        <a:lstStyle/>
        <a:p>
          <a:r>
            <a:rPr lang="en-US" b="1" dirty="0"/>
            <a:t>Started in 2023 </a:t>
          </a:r>
          <a:endParaRPr lang="en-US" dirty="0"/>
        </a:p>
      </dgm:t>
    </dgm:pt>
    <dgm:pt modelId="{D3167F47-5632-4518-97A3-D6DC31828B15}" type="parTrans" cxnId="{14EC85A4-AFE5-44B9-B63B-1478351B2186}">
      <dgm:prSet/>
      <dgm:spPr/>
      <dgm:t>
        <a:bodyPr/>
        <a:lstStyle/>
        <a:p>
          <a:endParaRPr lang="en-US"/>
        </a:p>
      </dgm:t>
    </dgm:pt>
    <dgm:pt modelId="{04F5DC91-CEDA-477B-B627-6D2CB7124A48}" type="sibTrans" cxnId="{14EC85A4-AFE5-44B9-B63B-1478351B2186}">
      <dgm:prSet/>
      <dgm:spPr/>
      <dgm:t>
        <a:bodyPr/>
        <a:lstStyle/>
        <a:p>
          <a:endParaRPr lang="en-US"/>
        </a:p>
      </dgm:t>
    </dgm:pt>
    <dgm:pt modelId="{B5EDE9E3-59C1-41EA-AC32-10CC6627DA0F}">
      <dgm:prSet/>
      <dgm:spPr/>
      <dgm:t>
        <a:bodyPr/>
        <a:lstStyle/>
        <a:p>
          <a:r>
            <a:rPr lang="en-US" b="1" dirty="0"/>
            <a:t>New York voters are able to register to vote online through the State Board of Elections website. </a:t>
          </a:r>
          <a:endParaRPr lang="en-US" dirty="0"/>
        </a:p>
      </dgm:t>
    </dgm:pt>
    <dgm:pt modelId="{2520086B-DF1E-4179-9017-96A3C8551C1A}" type="parTrans" cxnId="{31004EC9-A16B-4D6A-8655-0AA0768E7363}">
      <dgm:prSet/>
      <dgm:spPr/>
      <dgm:t>
        <a:bodyPr/>
        <a:lstStyle/>
        <a:p>
          <a:endParaRPr lang="en-US"/>
        </a:p>
      </dgm:t>
    </dgm:pt>
    <dgm:pt modelId="{1276778E-F76D-45C8-A74A-C35F6E34AF9B}" type="sibTrans" cxnId="{31004EC9-A16B-4D6A-8655-0AA0768E7363}">
      <dgm:prSet/>
      <dgm:spPr/>
      <dgm:t>
        <a:bodyPr/>
        <a:lstStyle/>
        <a:p>
          <a:endParaRPr lang="en-US"/>
        </a:p>
      </dgm:t>
    </dgm:pt>
    <dgm:pt modelId="{097BB7D9-3296-47AE-9CC2-9CF676E27105}" type="pres">
      <dgm:prSet presAssocID="{2F0A5E3B-7243-4E5F-B379-028CC3E16CF7}" presName="hierChild1" presStyleCnt="0">
        <dgm:presLayoutVars>
          <dgm:chPref val="1"/>
          <dgm:dir/>
          <dgm:animOne val="branch"/>
          <dgm:animLvl val="lvl"/>
          <dgm:resizeHandles/>
        </dgm:presLayoutVars>
      </dgm:prSet>
      <dgm:spPr/>
    </dgm:pt>
    <dgm:pt modelId="{DB403DA7-7B15-4B25-B359-C24D6DEC86B0}" type="pres">
      <dgm:prSet presAssocID="{4722D551-4DA2-4225-93C2-FB1FF3038DA6}" presName="hierRoot1" presStyleCnt="0"/>
      <dgm:spPr/>
    </dgm:pt>
    <dgm:pt modelId="{590084A4-54D3-42E8-BFFF-12F9AD8965F6}" type="pres">
      <dgm:prSet presAssocID="{4722D551-4DA2-4225-93C2-FB1FF3038DA6}" presName="composite" presStyleCnt="0"/>
      <dgm:spPr/>
    </dgm:pt>
    <dgm:pt modelId="{D0090D74-D59C-452E-A1BC-759450827AE1}" type="pres">
      <dgm:prSet presAssocID="{4722D551-4DA2-4225-93C2-FB1FF3038DA6}" presName="background" presStyleLbl="node0" presStyleIdx="0" presStyleCnt="2"/>
      <dgm:spPr/>
    </dgm:pt>
    <dgm:pt modelId="{B19189AB-DF84-4A37-A37B-6A74745B2231}" type="pres">
      <dgm:prSet presAssocID="{4722D551-4DA2-4225-93C2-FB1FF3038DA6}" presName="text" presStyleLbl="fgAcc0" presStyleIdx="0" presStyleCnt="2">
        <dgm:presLayoutVars>
          <dgm:chPref val="3"/>
        </dgm:presLayoutVars>
      </dgm:prSet>
      <dgm:spPr/>
    </dgm:pt>
    <dgm:pt modelId="{A93C061E-1614-4473-B825-C93BFAB4D5D7}" type="pres">
      <dgm:prSet presAssocID="{4722D551-4DA2-4225-93C2-FB1FF3038DA6}" presName="hierChild2" presStyleCnt="0"/>
      <dgm:spPr/>
    </dgm:pt>
    <dgm:pt modelId="{E375B7EF-9DBA-44CE-961D-D84EBEA2BC35}" type="pres">
      <dgm:prSet presAssocID="{B5EDE9E3-59C1-41EA-AC32-10CC6627DA0F}" presName="hierRoot1" presStyleCnt="0"/>
      <dgm:spPr/>
    </dgm:pt>
    <dgm:pt modelId="{012E8EBA-BAD8-4C0B-A588-C2729A96CF84}" type="pres">
      <dgm:prSet presAssocID="{B5EDE9E3-59C1-41EA-AC32-10CC6627DA0F}" presName="composite" presStyleCnt="0"/>
      <dgm:spPr/>
    </dgm:pt>
    <dgm:pt modelId="{6F557A64-E295-48E8-A1E7-5D534E2A3E87}" type="pres">
      <dgm:prSet presAssocID="{B5EDE9E3-59C1-41EA-AC32-10CC6627DA0F}" presName="background" presStyleLbl="node0" presStyleIdx="1" presStyleCnt="2"/>
      <dgm:spPr/>
    </dgm:pt>
    <dgm:pt modelId="{4B25CC6E-4C61-456D-9DFD-D0DAE8A97D12}" type="pres">
      <dgm:prSet presAssocID="{B5EDE9E3-59C1-41EA-AC32-10CC6627DA0F}" presName="text" presStyleLbl="fgAcc0" presStyleIdx="1" presStyleCnt="2">
        <dgm:presLayoutVars>
          <dgm:chPref val="3"/>
        </dgm:presLayoutVars>
      </dgm:prSet>
      <dgm:spPr/>
    </dgm:pt>
    <dgm:pt modelId="{ADA0ECD2-0ABF-47B6-B964-C0407E9C0DF0}" type="pres">
      <dgm:prSet presAssocID="{B5EDE9E3-59C1-41EA-AC32-10CC6627DA0F}" presName="hierChild2" presStyleCnt="0"/>
      <dgm:spPr/>
    </dgm:pt>
  </dgm:ptLst>
  <dgm:cxnLst>
    <dgm:cxn modelId="{C0946A1F-204F-41F8-AB44-A7D49C3D8A4D}" type="presOf" srcId="{4722D551-4DA2-4225-93C2-FB1FF3038DA6}" destId="{B19189AB-DF84-4A37-A37B-6A74745B2231}" srcOrd="0" destOrd="0" presId="urn:microsoft.com/office/officeart/2005/8/layout/hierarchy1"/>
    <dgm:cxn modelId="{14EC85A4-AFE5-44B9-B63B-1478351B2186}" srcId="{2F0A5E3B-7243-4E5F-B379-028CC3E16CF7}" destId="{4722D551-4DA2-4225-93C2-FB1FF3038DA6}" srcOrd="0" destOrd="0" parTransId="{D3167F47-5632-4518-97A3-D6DC31828B15}" sibTransId="{04F5DC91-CEDA-477B-B627-6D2CB7124A48}"/>
    <dgm:cxn modelId="{F078B5B0-4CA4-45BF-ADA1-991BD9541C1A}" type="presOf" srcId="{B5EDE9E3-59C1-41EA-AC32-10CC6627DA0F}" destId="{4B25CC6E-4C61-456D-9DFD-D0DAE8A97D12}" srcOrd="0" destOrd="0" presId="urn:microsoft.com/office/officeart/2005/8/layout/hierarchy1"/>
    <dgm:cxn modelId="{31004EC9-A16B-4D6A-8655-0AA0768E7363}" srcId="{2F0A5E3B-7243-4E5F-B379-028CC3E16CF7}" destId="{B5EDE9E3-59C1-41EA-AC32-10CC6627DA0F}" srcOrd="1" destOrd="0" parTransId="{2520086B-DF1E-4179-9017-96A3C8551C1A}" sibTransId="{1276778E-F76D-45C8-A74A-C35F6E34AF9B}"/>
    <dgm:cxn modelId="{771263ED-BBD0-481F-AA8D-F85BFF6ABAA5}" type="presOf" srcId="{2F0A5E3B-7243-4E5F-B379-028CC3E16CF7}" destId="{097BB7D9-3296-47AE-9CC2-9CF676E27105}" srcOrd="0" destOrd="0" presId="urn:microsoft.com/office/officeart/2005/8/layout/hierarchy1"/>
    <dgm:cxn modelId="{F4A85EB0-D7B8-4BB0-9BD3-FF1A4517D5C1}" type="presParOf" srcId="{097BB7D9-3296-47AE-9CC2-9CF676E27105}" destId="{DB403DA7-7B15-4B25-B359-C24D6DEC86B0}" srcOrd="0" destOrd="0" presId="urn:microsoft.com/office/officeart/2005/8/layout/hierarchy1"/>
    <dgm:cxn modelId="{215E3DF8-DB17-469F-ABFB-B1BDB3D9FEE4}" type="presParOf" srcId="{DB403DA7-7B15-4B25-B359-C24D6DEC86B0}" destId="{590084A4-54D3-42E8-BFFF-12F9AD8965F6}" srcOrd="0" destOrd="0" presId="urn:microsoft.com/office/officeart/2005/8/layout/hierarchy1"/>
    <dgm:cxn modelId="{ECA0813B-2A8A-4B59-A8BC-7F7131634AFE}" type="presParOf" srcId="{590084A4-54D3-42E8-BFFF-12F9AD8965F6}" destId="{D0090D74-D59C-452E-A1BC-759450827AE1}" srcOrd="0" destOrd="0" presId="urn:microsoft.com/office/officeart/2005/8/layout/hierarchy1"/>
    <dgm:cxn modelId="{DCE5D024-A87B-4255-A787-95DA978C6E33}" type="presParOf" srcId="{590084A4-54D3-42E8-BFFF-12F9AD8965F6}" destId="{B19189AB-DF84-4A37-A37B-6A74745B2231}" srcOrd="1" destOrd="0" presId="urn:microsoft.com/office/officeart/2005/8/layout/hierarchy1"/>
    <dgm:cxn modelId="{955D571B-C285-4FEC-B516-4F54FAD898CF}" type="presParOf" srcId="{DB403DA7-7B15-4B25-B359-C24D6DEC86B0}" destId="{A93C061E-1614-4473-B825-C93BFAB4D5D7}" srcOrd="1" destOrd="0" presId="urn:microsoft.com/office/officeart/2005/8/layout/hierarchy1"/>
    <dgm:cxn modelId="{EF257BC5-740D-4238-9C07-8A81BCF4B76D}" type="presParOf" srcId="{097BB7D9-3296-47AE-9CC2-9CF676E27105}" destId="{E375B7EF-9DBA-44CE-961D-D84EBEA2BC35}" srcOrd="1" destOrd="0" presId="urn:microsoft.com/office/officeart/2005/8/layout/hierarchy1"/>
    <dgm:cxn modelId="{081140EA-4A0B-466B-B98A-7A9D9EBE0E65}" type="presParOf" srcId="{E375B7EF-9DBA-44CE-961D-D84EBEA2BC35}" destId="{012E8EBA-BAD8-4C0B-A588-C2729A96CF84}" srcOrd="0" destOrd="0" presId="urn:microsoft.com/office/officeart/2005/8/layout/hierarchy1"/>
    <dgm:cxn modelId="{BDCD7341-614C-45D9-ADE7-47193F85E90D}" type="presParOf" srcId="{012E8EBA-BAD8-4C0B-A588-C2729A96CF84}" destId="{6F557A64-E295-48E8-A1E7-5D534E2A3E87}" srcOrd="0" destOrd="0" presId="urn:microsoft.com/office/officeart/2005/8/layout/hierarchy1"/>
    <dgm:cxn modelId="{D4AE6353-A9A0-4ACD-BF7A-37C098EB7196}" type="presParOf" srcId="{012E8EBA-BAD8-4C0B-A588-C2729A96CF84}" destId="{4B25CC6E-4C61-456D-9DFD-D0DAE8A97D12}" srcOrd="1" destOrd="0" presId="urn:microsoft.com/office/officeart/2005/8/layout/hierarchy1"/>
    <dgm:cxn modelId="{2BCBA406-46A1-4E7F-847B-949F0FA82A4F}" type="presParOf" srcId="{E375B7EF-9DBA-44CE-961D-D84EBEA2BC35}" destId="{ADA0ECD2-0ABF-47B6-B964-C0407E9C0DF0}" srcOrd="1" destOrd="0" presId="urn:microsoft.com/office/officeart/2005/8/layout/hierarchy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87F32C-FD38-498B-ADA5-A2B045C4CF4C}">
      <dsp:nvSpPr>
        <dsp:cNvPr id="0" name=""/>
        <dsp:cNvSpPr/>
      </dsp:nvSpPr>
      <dsp:spPr>
        <a:xfrm>
          <a:off x="0" y="203723"/>
          <a:ext cx="6089650" cy="166395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b="1" kern="1200"/>
            <a:t>Effective immediately</a:t>
          </a:r>
          <a:endParaRPr lang="en-US" sz="3000" kern="1200"/>
        </a:p>
      </dsp:txBody>
      <dsp:txXfrm>
        <a:off x="81228" y="284951"/>
        <a:ext cx="5927194" cy="1501503"/>
      </dsp:txXfrm>
    </dsp:sp>
    <dsp:sp modelId="{A56A5ED5-93B5-434C-9DA7-E65EB3709B8F}">
      <dsp:nvSpPr>
        <dsp:cNvPr id="0" name=""/>
        <dsp:cNvSpPr/>
      </dsp:nvSpPr>
      <dsp:spPr>
        <a:xfrm>
          <a:off x="0" y="1954082"/>
          <a:ext cx="6089650" cy="1663959"/>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b="1" kern="1200"/>
            <a:t>For moves within the state, your registration will follow you to your new location</a:t>
          </a:r>
          <a:endParaRPr lang="en-US" sz="3000" kern="1200"/>
        </a:p>
      </dsp:txBody>
      <dsp:txXfrm>
        <a:off x="81228" y="2035310"/>
        <a:ext cx="5927194" cy="1501503"/>
      </dsp:txXfrm>
    </dsp:sp>
    <dsp:sp modelId="{6CCE39B9-FFCA-4CD5-8C5C-E2C250CEB04F}">
      <dsp:nvSpPr>
        <dsp:cNvPr id="0" name=""/>
        <dsp:cNvSpPr/>
      </dsp:nvSpPr>
      <dsp:spPr>
        <a:xfrm>
          <a:off x="0" y="3704442"/>
          <a:ext cx="6089650" cy="1663959"/>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b="1" kern="1200"/>
            <a:t>Complete an affidavit ballot at your new poll site if you don’t show up on the poll books or e-poll books. </a:t>
          </a:r>
          <a:endParaRPr lang="en-US" sz="3000" kern="1200"/>
        </a:p>
      </dsp:txBody>
      <dsp:txXfrm>
        <a:off x="81228" y="3785670"/>
        <a:ext cx="5927194" cy="15015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B20D51-4667-4865-83C3-187031DEA213}">
      <dsp:nvSpPr>
        <dsp:cNvPr id="0" name=""/>
        <dsp:cNvSpPr/>
      </dsp:nvSpPr>
      <dsp:spPr>
        <a:xfrm>
          <a:off x="314088" y="0"/>
          <a:ext cx="5885426" cy="5885426"/>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E092384-FB5A-4679-B669-845369E3228B}">
      <dsp:nvSpPr>
        <dsp:cNvPr id="0" name=""/>
        <dsp:cNvSpPr/>
      </dsp:nvSpPr>
      <dsp:spPr>
        <a:xfrm>
          <a:off x="873204" y="559115"/>
          <a:ext cx="2295316" cy="229531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b="1" kern="1200"/>
            <a:t>Combines State and Congressional Primaries on the same day</a:t>
          </a:r>
          <a:endParaRPr lang="en-US" sz="2500" kern="1200"/>
        </a:p>
      </dsp:txBody>
      <dsp:txXfrm>
        <a:off x="985252" y="671163"/>
        <a:ext cx="2071220" cy="2071220"/>
      </dsp:txXfrm>
    </dsp:sp>
    <dsp:sp modelId="{BD8FDF70-2E06-48E9-B24D-C7EAAA0E4740}">
      <dsp:nvSpPr>
        <dsp:cNvPr id="0" name=""/>
        <dsp:cNvSpPr/>
      </dsp:nvSpPr>
      <dsp:spPr>
        <a:xfrm>
          <a:off x="3345083" y="559115"/>
          <a:ext cx="2295316" cy="2295316"/>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b="1" kern="1200"/>
            <a:t>Became effective June 25, 2019</a:t>
          </a:r>
          <a:endParaRPr lang="en-US" sz="2500" kern="1200"/>
        </a:p>
      </dsp:txBody>
      <dsp:txXfrm>
        <a:off x="3457131" y="671163"/>
        <a:ext cx="2071220" cy="2071220"/>
      </dsp:txXfrm>
    </dsp:sp>
    <dsp:sp modelId="{81C2241A-C723-41F8-9BA8-934FC92C2BF2}">
      <dsp:nvSpPr>
        <dsp:cNvPr id="0" name=""/>
        <dsp:cNvSpPr/>
      </dsp:nvSpPr>
      <dsp:spPr>
        <a:xfrm>
          <a:off x="873204" y="3030994"/>
          <a:ext cx="2295316" cy="2295316"/>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b="1" kern="1200"/>
            <a:t>Occurs on the 4</a:t>
          </a:r>
          <a:r>
            <a:rPr lang="en-US" sz="2500" b="1" kern="1200" baseline="30000"/>
            <a:t>th</a:t>
          </a:r>
          <a:r>
            <a:rPr lang="en-US" sz="2500" b="1" kern="1200"/>
            <a:t> Tuesday in June</a:t>
          </a:r>
          <a:endParaRPr lang="en-US" sz="2500" kern="1200"/>
        </a:p>
      </dsp:txBody>
      <dsp:txXfrm>
        <a:off x="985252" y="3143042"/>
        <a:ext cx="2071220" cy="2071220"/>
      </dsp:txXfrm>
    </dsp:sp>
    <dsp:sp modelId="{F55988A1-1F9D-4049-9BF3-F81371800F29}">
      <dsp:nvSpPr>
        <dsp:cNvPr id="0" name=""/>
        <dsp:cNvSpPr/>
      </dsp:nvSpPr>
      <dsp:spPr>
        <a:xfrm>
          <a:off x="3345083" y="3030994"/>
          <a:ext cx="2295316" cy="2295316"/>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b="1" kern="1200"/>
            <a:t>Presidential Primary still occurs in April</a:t>
          </a:r>
          <a:endParaRPr lang="en-US" sz="2500" kern="1200"/>
        </a:p>
      </dsp:txBody>
      <dsp:txXfrm>
        <a:off x="3457131" y="3143042"/>
        <a:ext cx="2071220" cy="20712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090D74-D59C-452E-A1BC-759450827AE1}">
      <dsp:nvSpPr>
        <dsp:cNvPr id="0" name=""/>
        <dsp:cNvSpPr/>
      </dsp:nvSpPr>
      <dsp:spPr>
        <a:xfrm>
          <a:off x="130938" y="1393"/>
          <a:ext cx="4224635" cy="268264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9189AB-DF84-4A37-A37B-6A74745B2231}">
      <dsp:nvSpPr>
        <dsp:cNvPr id="0" name=""/>
        <dsp:cNvSpPr/>
      </dsp:nvSpPr>
      <dsp:spPr>
        <a:xfrm>
          <a:off x="600342" y="447327"/>
          <a:ext cx="4224635" cy="2682643"/>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b="1" kern="1200" dirty="0"/>
            <a:t>Started in 2023 </a:t>
          </a:r>
          <a:endParaRPr lang="en-US" sz="3200" kern="1200" dirty="0"/>
        </a:p>
      </dsp:txBody>
      <dsp:txXfrm>
        <a:off x="678914" y="525899"/>
        <a:ext cx="4067491" cy="2525499"/>
      </dsp:txXfrm>
    </dsp:sp>
    <dsp:sp modelId="{6F557A64-E295-48E8-A1E7-5D534E2A3E87}">
      <dsp:nvSpPr>
        <dsp:cNvPr id="0" name=""/>
        <dsp:cNvSpPr/>
      </dsp:nvSpPr>
      <dsp:spPr>
        <a:xfrm>
          <a:off x="5294381" y="1393"/>
          <a:ext cx="4224635" cy="268264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25CC6E-4C61-456D-9DFD-D0DAE8A97D12}">
      <dsp:nvSpPr>
        <dsp:cNvPr id="0" name=""/>
        <dsp:cNvSpPr/>
      </dsp:nvSpPr>
      <dsp:spPr>
        <a:xfrm>
          <a:off x="5763785" y="447327"/>
          <a:ext cx="4224635" cy="2682643"/>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b="1" kern="1200" dirty="0"/>
            <a:t>New York voters are able to register to vote online through the State Board of Elections website. </a:t>
          </a:r>
          <a:endParaRPr lang="en-US" sz="3200" kern="1200" dirty="0"/>
        </a:p>
      </dsp:txBody>
      <dsp:txXfrm>
        <a:off x="5842357" y="525899"/>
        <a:ext cx="4067491" cy="252549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D90E67-A102-44AF-B759-15F7EE27E366}" type="datetimeFigureOut">
              <a:rPr lang="en-US" smtClean="0"/>
              <a:t>1/30/2024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B554F8-B182-4876-B1AB-DE20151DA24C}" type="slidenum">
              <a:rPr lang="en-US" smtClean="0"/>
              <a:t>‹#›</a:t>
            </a:fld>
            <a:endParaRPr lang="en-US"/>
          </a:p>
        </p:txBody>
      </p:sp>
    </p:spTree>
    <p:extLst>
      <p:ext uri="{BB962C8B-B14F-4D97-AF65-F5344CB8AC3E}">
        <p14:creationId xmlns:p14="http://schemas.microsoft.com/office/powerpoint/2010/main" val="1845372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2B554F8-B182-4876-B1AB-DE20151DA24C}" type="slidenum">
              <a:rPr lang="en-US" smtClean="0"/>
              <a:t>3</a:t>
            </a:fld>
            <a:endParaRPr lang="en-US"/>
          </a:p>
        </p:txBody>
      </p:sp>
    </p:spTree>
    <p:extLst>
      <p:ext uri="{BB962C8B-B14F-4D97-AF65-F5344CB8AC3E}">
        <p14:creationId xmlns:p14="http://schemas.microsoft.com/office/powerpoint/2010/main" val="1349246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2B554F8-B182-4876-B1AB-DE20151DA24C}" type="slidenum">
              <a:rPr lang="en-US" smtClean="0"/>
              <a:t>5</a:t>
            </a:fld>
            <a:endParaRPr lang="en-US"/>
          </a:p>
        </p:txBody>
      </p:sp>
    </p:spTree>
    <p:extLst>
      <p:ext uri="{BB962C8B-B14F-4D97-AF65-F5344CB8AC3E}">
        <p14:creationId xmlns:p14="http://schemas.microsoft.com/office/powerpoint/2010/main" val="3318478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early voting on the day before Election Day</a:t>
            </a:r>
          </a:p>
          <a:p>
            <a:r>
              <a:rPr lang="en-US" dirty="0"/>
              <a:t>On election day you must go to your assigned polling place.</a:t>
            </a:r>
          </a:p>
        </p:txBody>
      </p:sp>
      <p:sp>
        <p:nvSpPr>
          <p:cNvPr id="4" name="Slide Number Placeholder 3"/>
          <p:cNvSpPr>
            <a:spLocks noGrp="1"/>
          </p:cNvSpPr>
          <p:nvPr>
            <p:ph type="sldNum" sz="quarter" idx="10"/>
          </p:nvPr>
        </p:nvSpPr>
        <p:spPr/>
        <p:txBody>
          <a:bodyPr/>
          <a:lstStyle/>
          <a:p>
            <a:fld id="{02B554F8-B182-4876-B1AB-DE20151DA24C}" type="slidenum">
              <a:rPr lang="en-US" smtClean="0"/>
              <a:t>6</a:t>
            </a:fld>
            <a:endParaRPr lang="en-US"/>
          </a:p>
        </p:txBody>
      </p:sp>
    </p:spTree>
    <p:extLst>
      <p:ext uri="{BB962C8B-B14F-4D97-AF65-F5344CB8AC3E}">
        <p14:creationId xmlns:p14="http://schemas.microsoft.com/office/powerpoint/2010/main" val="3389934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Voters may vote at any of these sites</a:t>
            </a:r>
          </a:p>
        </p:txBody>
      </p:sp>
      <p:sp>
        <p:nvSpPr>
          <p:cNvPr id="4" name="Slide Number Placeholder 3"/>
          <p:cNvSpPr>
            <a:spLocks noGrp="1"/>
          </p:cNvSpPr>
          <p:nvPr>
            <p:ph type="sldNum" sz="quarter" idx="10"/>
          </p:nvPr>
        </p:nvSpPr>
        <p:spPr/>
        <p:txBody>
          <a:bodyPr/>
          <a:lstStyle/>
          <a:p>
            <a:fld id="{02B554F8-B182-4876-B1AB-DE20151DA24C}" type="slidenum">
              <a:rPr lang="en-US" smtClean="0"/>
              <a:t>7</a:t>
            </a:fld>
            <a:endParaRPr lang="en-US"/>
          </a:p>
        </p:txBody>
      </p:sp>
    </p:spTree>
    <p:extLst>
      <p:ext uri="{BB962C8B-B14F-4D97-AF65-F5344CB8AC3E}">
        <p14:creationId xmlns:p14="http://schemas.microsoft.com/office/powerpoint/2010/main" val="24712576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Voters may vote at any of these sites</a:t>
            </a:r>
          </a:p>
        </p:txBody>
      </p:sp>
      <p:sp>
        <p:nvSpPr>
          <p:cNvPr id="4" name="Slide Number Placeholder 3"/>
          <p:cNvSpPr>
            <a:spLocks noGrp="1"/>
          </p:cNvSpPr>
          <p:nvPr>
            <p:ph type="sldNum" sz="quarter" idx="10"/>
          </p:nvPr>
        </p:nvSpPr>
        <p:spPr/>
        <p:txBody>
          <a:bodyPr/>
          <a:lstStyle/>
          <a:p>
            <a:fld id="{02B554F8-B182-4876-B1AB-DE20151DA24C}" type="slidenum">
              <a:rPr lang="en-US" smtClean="0"/>
              <a:t>8</a:t>
            </a:fld>
            <a:endParaRPr lang="en-US"/>
          </a:p>
        </p:txBody>
      </p:sp>
    </p:spTree>
    <p:extLst>
      <p:ext uri="{BB962C8B-B14F-4D97-AF65-F5344CB8AC3E}">
        <p14:creationId xmlns:p14="http://schemas.microsoft.com/office/powerpoint/2010/main" val="3155879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Voters may vote at any of these sites</a:t>
            </a:r>
          </a:p>
        </p:txBody>
      </p:sp>
      <p:sp>
        <p:nvSpPr>
          <p:cNvPr id="4" name="Slide Number Placeholder 3"/>
          <p:cNvSpPr>
            <a:spLocks noGrp="1"/>
          </p:cNvSpPr>
          <p:nvPr>
            <p:ph type="sldNum" sz="quarter" idx="10"/>
          </p:nvPr>
        </p:nvSpPr>
        <p:spPr/>
        <p:txBody>
          <a:bodyPr/>
          <a:lstStyle/>
          <a:p>
            <a:fld id="{02B554F8-B182-4876-B1AB-DE20151DA24C}" type="slidenum">
              <a:rPr lang="en-US" smtClean="0"/>
              <a:t>9</a:t>
            </a:fld>
            <a:endParaRPr lang="en-US"/>
          </a:p>
        </p:txBody>
      </p:sp>
    </p:spTree>
    <p:extLst>
      <p:ext uri="{BB962C8B-B14F-4D97-AF65-F5344CB8AC3E}">
        <p14:creationId xmlns:p14="http://schemas.microsoft.com/office/powerpoint/2010/main" val="22436553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Voters may vote at any of these sites</a:t>
            </a:r>
          </a:p>
        </p:txBody>
      </p:sp>
      <p:sp>
        <p:nvSpPr>
          <p:cNvPr id="4" name="Slide Number Placeholder 3"/>
          <p:cNvSpPr>
            <a:spLocks noGrp="1"/>
          </p:cNvSpPr>
          <p:nvPr>
            <p:ph type="sldNum" sz="quarter" idx="10"/>
          </p:nvPr>
        </p:nvSpPr>
        <p:spPr/>
        <p:txBody>
          <a:bodyPr/>
          <a:lstStyle/>
          <a:p>
            <a:fld id="{02B554F8-B182-4876-B1AB-DE20151DA24C}" type="slidenum">
              <a:rPr lang="en-US" smtClean="0"/>
              <a:t>10</a:t>
            </a:fld>
            <a:endParaRPr lang="en-US"/>
          </a:p>
        </p:txBody>
      </p:sp>
    </p:spTree>
    <p:extLst>
      <p:ext uri="{BB962C8B-B14F-4D97-AF65-F5344CB8AC3E}">
        <p14:creationId xmlns:p14="http://schemas.microsoft.com/office/powerpoint/2010/main" val="22761243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state has allocated $14.7 million in appropriations for electronic poll books. </a:t>
            </a:r>
          </a:p>
        </p:txBody>
      </p:sp>
      <p:sp>
        <p:nvSpPr>
          <p:cNvPr id="4" name="Slide Number Placeholder 3"/>
          <p:cNvSpPr>
            <a:spLocks noGrp="1"/>
          </p:cNvSpPr>
          <p:nvPr>
            <p:ph type="sldNum" sz="quarter" idx="10"/>
          </p:nvPr>
        </p:nvSpPr>
        <p:spPr/>
        <p:txBody>
          <a:bodyPr/>
          <a:lstStyle/>
          <a:p>
            <a:fld id="{02B554F8-B182-4876-B1AB-DE20151DA24C}" type="slidenum">
              <a:rPr lang="en-US" smtClean="0"/>
              <a:t>12</a:t>
            </a:fld>
            <a:endParaRPr lang="en-US"/>
          </a:p>
        </p:txBody>
      </p:sp>
    </p:spTree>
    <p:extLst>
      <p:ext uri="{BB962C8B-B14F-4D97-AF65-F5344CB8AC3E}">
        <p14:creationId xmlns:p14="http://schemas.microsoft.com/office/powerpoint/2010/main" val="11381089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Currently, New York voters are only able to register or update their voter registration through an online DMV portal if they have a license. </a:t>
            </a:r>
          </a:p>
          <a:p>
            <a:endParaRPr lang="en-US" dirty="0"/>
          </a:p>
        </p:txBody>
      </p:sp>
      <p:sp>
        <p:nvSpPr>
          <p:cNvPr id="4" name="Slide Number Placeholder 3"/>
          <p:cNvSpPr>
            <a:spLocks noGrp="1"/>
          </p:cNvSpPr>
          <p:nvPr>
            <p:ph type="sldNum" sz="quarter" idx="10"/>
          </p:nvPr>
        </p:nvSpPr>
        <p:spPr/>
        <p:txBody>
          <a:bodyPr/>
          <a:lstStyle/>
          <a:p>
            <a:fld id="{02B554F8-B182-4876-B1AB-DE20151DA24C}" type="slidenum">
              <a:rPr lang="en-US" smtClean="0"/>
              <a:t>13</a:t>
            </a:fld>
            <a:endParaRPr lang="en-US"/>
          </a:p>
        </p:txBody>
      </p:sp>
    </p:spTree>
    <p:extLst>
      <p:ext uri="{BB962C8B-B14F-4D97-AF65-F5344CB8AC3E}">
        <p14:creationId xmlns:p14="http://schemas.microsoft.com/office/powerpoint/2010/main" val="583522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D7459-4723-47B1-AFC5-5DB61C1048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6275C16-EBC9-4BF9-BE57-33CD61F2CC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C37A64B-D2F5-49B0-BB60-B342619BC1E4}"/>
              </a:ext>
            </a:extLst>
          </p:cNvPr>
          <p:cNvSpPr>
            <a:spLocks noGrp="1"/>
          </p:cNvSpPr>
          <p:nvPr>
            <p:ph type="dt" sz="half" idx="10"/>
          </p:nvPr>
        </p:nvSpPr>
        <p:spPr/>
        <p:txBody>
          <a:bodyPr/>
          <a:lstStyle/>
          <a:p>
            <a:fld id="{3AC6A3F7-3D52-4619-8364-25D482D8358A}" type="datetimeFigureOut">
              <a:rPr lang="en-US" smtClean="0"/>
              <a:t>1/30/2024</a:t>
            </a:fld>
            <a:endParaRPr lang="en-US"/>
          </a:p>
        </p:txBody>
      </p:sp>
      <p:sp>
        <p:nvSpPr>
          <p:cNvPr id="5" name="Footer Placeholder 4">
            <a:extLst>
              <a:ext uri="{FF2B5EF4-FFF2-40B4-BE49-F238E27FC236}">
                <a16:creationId xmlns:a16="http://schemas.microsoft.com/office/drawing/2014/main" id="{8A9DCB96-5EA0-462A-829A-29155D46AE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07A15B-3F7B-43A4-9978-8EEE19199EA4}"/>
              </a:ext>
            </a:extLst>
          </p:cNvPr>
          <p:cNvSpPr>
            <a:spLocks noGrp="1"/>
          </p:cNvSpPr>
          <p:nvPr>
            <p:ph type="sldNum" sz="quarter" idx="12"/>
          </p:nvPr>
        </p:nvSpPr>
        <p:spPr/>
        <p:txBody>
          <a:bodyPr/>
          <a:lstStyle/>
          <a:p>
            <a:fld id="{049B90F6-B7F7-4EB1-AF4E-D08F0CB57E33}" type="slidenum">
              <a:rPr lang="en-US" smtClean="0"/>
              <a:t>‹#›</a:t>
            </a:fld>
            <a:endParaRPr lang="en-US"/>
          </a:p>
        </p:txBody>
      </p:sp>
    </p:spTree>
    <p:extLst>
      <p:ext uri="{BB962C8B-B14F-4D97-AF65-F5344CB8AC3E}">
        <p14:creationId xmlns:p14="http://schemas.microsoft.com/office/powerpoint/2010/main" val="2209042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6B412-C94A-4B20-B453-8B86763AD5F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DDE2014-8358-4CFB-A481-D0C65A25BA9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65CED6-B058-49C3-98C7-976646CFBDDE}"/>
              </a:ext>
            </a:extLst>
          </p:cNvPr>
          <p:cNvSpPr>
            <a:spLocks noGrp="1"/>
          </p:cNvSpPr>
          <p:nvPr>
            <p:ph type="dt" sz="half" idx="10"/>
          </p:nvPr>
        </p:nvSpPr>
        <p:spPr/>
        <p:txBody>
          <a:bodyPr/>
          <a:lstStyle/>
          <a:p>
            <a:fld id="{3AC6A3F7-3D52-4619-8364-25D482D8358A}" type="datetimeFigureOut">
              <a:rPr lang="en-US" smtClean="0"/>
              <a:t>1/30/2024</a:t>
            </a:fld>
            <a:endParaRPr lang="en-US"/>
          </a:p>
        </p:txBody>
      </p:sp>
      <p:sp>
        <p:nvSpPr>
          <p:cNvPr id="5" name="Footer Placeholder 4">
            <a:extLst>
              <a:ext uri="{FF2B5EF4-FFF2-40B4-BE49-F238E27FC236}">
                <a16:creationId xmlns:a16="http://schemas.microsoft.com/office/drawing/2014/main" id="{8474B29E-C37F-4B02-9347-44BD966D8C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FF6F63-F6C2-4E0F-8FE6-0DA11299A334}"/>
              </a:ext>
            </a:extLst>
          </p:cNvPr>
          <p:cNvSpPr>
            <a:spLocks noGrp="1"/>
          </p:cNvSpPr>
          <p:nvPr>
            <p:ph type="sldNum" sz="quarter" idx="12"/>
          </p:nvPr>
        </p:nvSpPr>
        <p:spPr/>
        <p:txBody>
          <a:bodyPr/>
          <a:lstStyle/>
          <a:p>
            <a:fld id="{049B90F6-B7F7-4EB1-AF4E-D08F0CB57E33}" type="slidenum">
              <a:rPr lang="en-US" smtClean="0"/>
              <a:t>‹#›</a:t>
            </a:fld>
            <a:endParaRPr lang="en-US"/>
          </a:p>
        </p:txBody>
      </p:sp>
    </p:spTree>
    <p:extLst>
      <p:ext uri="{BB962C8B-B14F-4D97-AF65-F5344CB8AC3E}">
        <p14:creationId xmlns:p14="http://schemas.microsoft.com/office/powerpoint/2010/main" val="511102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CADDBA-29BE-4EFC-B882-5172C637E92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A1A3E66-853A-4D0C-BC6B-1DF39BE2BBF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80A405-F9A3-4859-BD34-E6C7B02FBFA0}"/>
              </a:ext>
            </a:extLst>
          </p:cNvPr>
          <p:cNvSpPr>
            <a:spLocks noGrp="1"/>
          </p:cNvSpPr>
          <p:nvPr>
            <p:ph type="dt" sz="half" idx="10"/>
          </p:nvPr>
        </p:nvSpPr>
        <p:spPr/>
        <p:txBody>
          <a:bodyPr/>
          <a:lstStyle/>
          <a:p>
            <a:fld id="{3AC6A3F7-3D52-4619-8364-25D482D8358A}" type="datetimeFigureOut">
              <a:rPr lang="en-US" smtClean="0"/>
              <a:t>1/30/2024</a:t>
            </a:fld>
            <a:endParaRPr lang="en-US"/>
          </a:p>
        </p:txBody>
      </p:sp>
      <p:sp>
        <p:nvSpPr>
          <p:cNvPr id="5" name="Footer Placeholder 4">
            <a:extLst>
              <a:ext uri="{FF2B5EF4-FFF2-40B4-BE49-F238E27FC236}">
                <a16:creationId xmlns:a16="http://schemas.microsoft.com/office/drawing/2014/main" id="{699E210A-856A-48F7-B091-12AB01C0CA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C7025B-6C28-4B6F-A30E-A7C7431D6CD1}"/>
              </a:ext>
            </a:extLst>
          </p:cNvPr>
          <p:cNvSpPr>
            <a:spLocks noGrp="1"/>
          </p:cNvSpPr>
          <p:nvPr>
            <p:ph type="sldNum" sz="quarter" idx="12"/>
          </p:nvPr>
        </p:nvSpPr>
        <p:spPr/>
        <p:txBody>
          <a:bodyPr/>
          <a:lstStyle/>
          <a:p>
            <a:fld id="{049B90F6-B7F7-4EB1-AF4E-D08F0CB57E33}" type="slidenum">
              <a:rPr lang="en-US" smtClean="0"/>
              <a:t>‹#›</a:t>
            </a:fld>
            <a:endParaRPr lang="en-US"/>
          </a:p>
        </p:txBody>
      </p:sp>
    </p:spTree>
    <p:extLst>
      <p:ext uri="{BB962C8B-B14F-4D97-AF65-F5344CB8AC3E}">
        <p14:creationId xmlns:p14="http://schemas.microsoft.com/office/powerpoint/2010/main" val="35993238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AC6A3F7-3D52-4619-8364-25D482D8358A}"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9B90F6-B7F7-4EB1-AF4E-D08F0CB57E33}" type="slidenum">
              <a:rPr lang="en-US" smtClean="0"/>
              <a:t>‹#›</a:t>
            </a:fld>
            <a:endParaRPr lang="en-US"/>
          </a:p>
        </p:txBody>
      </p:sp>
    </p:spTree>
    <p:extLst>
      <p:ext uri="{BB962C8B-B14F-4D97-AF65-F5344CB8AC3E}">
        <p14:creationId xmlns:p14="http://schemas.microsoft.com/office/powerpoint/2010/main" val="8162134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C6A3F7-3D52-4619-8364-25D482D8358A}"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9B90F6-B7F7-4EB1-AF4E-D08F0CB57E33}" type="slidenum">
              <a:rPr lang="en-US" smtClean="0"/>
              <a:t>‹#›</a:t>
            </a:fld>
            <a:endParaRPr lang="en-US"/>
          </a:p>
        </p:txBody>
      </p:sp>
    </p:spTree>
    <p:extLst>
      <p:ext uri="{BB962C8B-B14F-4D97-AF65-F5344CB8AC3E}">
        <p14:creationId xmlns:p14="http://schemas.microsoft.com/office/powerpoint/2010/main" val="10329698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C6A3F7-3D52-4619-8364-25D482D8358A}"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9B90F6-B7F7-4EB1-AF4E-D08F0CB57E33}" type="slidenum">
              <a:rPr lang="en-US" smtClean="0"/>
              <a:t>‹#›</a:t>
            </a:fld>
            <a:endParaRPr lang="en-US"/>
          </a:p>
        </p:txBody>
      </p:sp>
    </p:spTree>
    <p:extLst>
      <p:ext uri="{BB962C8B-B14F-4D97-AF65-F5344CB8AC3E}">
        <p14:creationId xmlns:p14="http://schemas.microsoft.com/office/powerpoint/2010/main" val="14904675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AC6A3F7-3D52-4619-8364-25D482D8358A}" type="datetimeFigureOut">
              <a:rPr lang="en-US" smtClean="0"/>
              <a:t>1/30/2024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9B90F6-B7F7-4EB1-AF4E-D08F0CB57E33}" type="slidenum">
              <a:rPr lang="en-US" smtClean="0"/>
              <a:t>‹#›</a:t>
            </a:fld>
            <a:endParaRPr lang="en-US"/>
          </a:p>
        </p:txBody>
      </p:sp>
    </p:spTree>
    <p:extLst>
      <p:ext uri="{BB962C8B-B14F-4D97-AF65-F5344CB8AC3E}">
        <p14:creationId xmlns:p14="http://schemas.microsoft.com/office/powerpoint/2010/main" val="7951637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AC6A3F7-3D52-4619-8364-25D482D8358A}" type="datetimeFigureOut">
              <a:rPr lang="en-US" smtClean="0"/>
              <a:t>1/30/2024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9B90F6-B7F7-4EB1-AF4E-D08F0CB57E33}" type="slidenum">
              <a:rPr lang="en-US" smtClean="0"/>
              <a:t>‹#›</a:t>
            </a:fld>
            <a:endParaRPr lang="en-US"/>
          </a:p>
        </p:txBody>
      </p:sp>
    </p:spTree>
    <p:extLst>
      <p:ext uri="{BB962C8B-B14F-4D97-AF65-F5344CB8AC3E}">
        <p14:creationId xmlns:p14="http://schemas.microsoft.com/office/powerpoint/2010/main" val="3432722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AC6A3F7-3D52-4619-8364-25D482D8358A}" type="datetimeFigureOut">
              <a:rPr lang="en-US" smtClean="0"/>
              <a:t>1/30/2024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9B90F6-B7F7-4EB1-AF4E-D08F0CB57E33}" type="slidenum">
              <a:rPr lang="en-US" smtClean="0"/>
              <a:t>‹#›</a:t>
            </a:fld>
            <a:endParaRPr lang="en-US"/>
          </a:p>
        </p:txBody>
      </p:sp>
    </p:spTree>
    <p:extLst>
      <p:ext uri="{BB962C8B-B14F-4D97-AF65-F5344CB8AC3E}">
        <p14:creationId xmlns:p14="http://schemas.microsoft.com/office/powerpoint/2010/main" val="19468882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C6A3F7-3D52-4619-8364-25D482D8358A}" type="datetimeFigureOut">
              <a:rPr lang="en-US" smtClean="0"/>
              <a:t>1/30/2024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9B90F6-B7F7-4EB1-AF4E-D08F0CB57E33}" type="slidenum">
              <a:rPr lang="en-US" smtClean="0"/>
              <a:t>‹#›</a:t>
            </a:fld>
            <a:endParaRPr lang="en-US"/>
          </a:p>
        </p:txBody>
      </p:sp>
    </p:spTree>
    <p:extLst>
      <p:ext uri="{BB962C8B-B14F-4D97-AF65-F5344CB8AC3E}">
        <p14:creationId xmlns:p14="http://schemas.microsoft.com/office/powerpoint/2010/main" val="14140689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AC6A3F7-3D52-4619-8364-25D482D8358A}" type="datetimeFigureOut">
              <a:rPr lang="en-US" smtClean="0"/>
              <a:t>1/30/2024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9B90F6-B7F7-4EB1-AF4E-D08F0CB57E33}" type="slidenum">
              <a:rPr lang="en-US" smtClean="0"/>
              <a:t>‹#›</a:t>
            </a:fld>
            <a:endParaRPr lang="en-US"/>
          </a:p>
        </p:txBody>
      </p:sp>
    </p:spTree>
    <p:extLst>
      <p:ext uri="{BB962C8B-B14F-4D97-AF65-F5344CB8AC3E}">
        <p14:creationId xmlns:p14="http://schemas.microsoft.com/office/powerpoint/2010/main" val="3795520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B6AD3-AC29-4FD8-9ACD-A93CEA4D7E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2FDD06-D2A9-485A-85A5-7DF722904F5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1C3DB1-DEA1-423A-ABB7-4E54B2A26196}"/>
              </a:ext>
            </a:extLst>
          </p:cNvPr>
          <p:cNvSpPr>
            <a:spLocks noGrp="1"/>
          </p:cNvSpPr>
          <p:nvPr>
            <p:ph type="dt" sz="half" idx="10"/>
          </p:nvPr>
        </p:nvSpPr>
        <p:spPr/>
        <p:txBody>
          <a:bodyPr/>
          <a:lstStyle/>
          <a:p>
            <a:fld id="{3AC6A3F7-3D52-4619-8364-25D482D8358A}" type="datetimeFigureOut">
              <a:rPr lang="en-US" smtClean="0"/>
              <a:t>1/30/2024</a:t>
            </a:fld>
            <a:endParaRPr lang="en-US"/>
          </a:p>
        </p:txBody>
      </p:sp>
      <p:sp>
        <p:nvSpPr>
          <p:cNvPr id="5" name="Footer Placeholder 4">
            <a:extLst>
              <a:ext uri="{FF2B5EF4-FFF2-40B4-BE49-F238E27FC236}">
                <a16:creationId xmlns:a16="http://schemas.microsoft.com/office/drawing/2014/main" id="{E6681473-4EEC-4C35-B75B-7B156769D1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B7D0C6-78EA-45E6-8D67-2089C24E5BA7}"/>
              </a:ext>
            </a:extLst>
          </p:cNvPr>
          <p:cNvSpPr>
            <a:spLocks noGrp="1"/>
          </p:cNvSpPr>
          <p:nvPr>
            <p:ph type="sldNum" sz="quarter" idx="12"/>
          </p:nvPr>
        </p:nvSpPr>
        <p:spPr/>
        <p:txBody>
          <a:bodyPr/>
          <a:lstStyle/>
          <a:p>
            <a:fld id="{049B90F6-B7F7-4EB1-AF4E-D08F0CB57E33}" type="slidenum">
              <a:rPr lang="en-US" smtClean="0"/>
              <a:t>‹#›</a:t>
            </a:fld>
            <a:endParaRPr lang="en-US"/>
          </a:p>
        </p:txBody>
      </p:sp>
    </p:spTree>
    <p:extLst>
      <p:ext uri="{BB962C8B-B14F-4D97-AF65-F5344CB8AC3E}">
        <p14:creationId xmlns:p14="http://schemas.microsoft.com/office/powerpoint/2010/main" val="4161794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AC6A3F7-3D52-4619-8364-25D482D8358A}" type="datetimeFigureOut">
              <a:rPr lang="en-US" smtClean="0"/>
              <a:t>1/30/2024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9B90F6-B7F7-4EB1-AF4E-D08F0CB57E33}" type="slidenum">
              <a:rPr lang="en-US" smtClean="0"/>
              <a:t>‹#›</a:t>
            </a:fld>
            <a:endParaRPr lang="en-US"/>
          </a:p>
        </p:txBody>
      </p:sp>
    </p:spTree>
    <p:extLst>
      <p:ext uri="{BB962C8B-B14F-4D97-AF65-F5344CB8AC3E}">
        <p14:creationId xmlns:p14="http://schemas.microsoft.com/office/powerpoint/2010/main" val="9755893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C6A3F7-3D52-4619-8364-25D482D8358A}"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9B90F6-B7F7-4EB1-AF4E-D08F0CB57E33}" type="slidenum">
              <a:rPr lang="en-US" smtClean="0"/>
              <a:t>‹#›</a:t>
            </a:fld>
            <a:endParaRPr lang="en-US"/>
          </a:p>
        </p:txBody>
      </p:sp>
    </p:spTree>
    <p:extLst>
      <p:ext uri="{BB962C8B-B14F-4D97-AF65-F5344CB8AC3E}">
        <p14:creationId xmlns:p14="http://schemas.microsoft.com/office/powerpoint/2010/main" val="23930853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C6A3F7-3D52-4619-8364-25D482D8358A}"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9B90F6-B7F7-4EB1-AF4E-D08F0CB57E33}" type="slidenum">
              <a:rPr lang="en-US" smtClean="0"/>
              <a:t>‹#›</a:t>
            </a:fld>
            <a:endParaRPr lang="en-US"/>
          </a:p>
        </p:txBody>
      </p:sp>
    </p:spTree>
    <p:extLst>
      <p:ext uri="{BB962C8B-B14F-4D97-AF65-F5344CB8AC3E}">
        <p14:creationId xmlns:p14="http://schemas.microsoft.com/office/powerpoint/2010/main" val="2872073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5AA99-1E4F-4824-840F-FD241479AE6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68357F-5C15-47C8-9C6A-F5B7842AB4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FF99EB5-1233-412A-A3D9-932CBF4BB607}"/>
              </a:ext>
            </a:extLst>
          </p:cNvPr>
          <p:cNvSpPr>
            <a:spLocks noGrp="1"/>
          </p:cNvSpPr>
          <p:nvPr>
            <p:ph type="dt" sz="half" idx="10"/>
          </p:nvPr>
        </p:nvSpPr>
        <p:spPr/>
        <p:txBody>
          <a:bodyPr/>
          <a:lstStyle/>
          <a:p>
            <a:fld id="{3AC6A3F7-3D52-4619-8364-25D482D8358A}" type="datetimeFigureOut">
              <a:rPr lang="en-US" smtClean="0"/>
              <a:t>1/30/2024</a:t>
            </a:fld>
            <a:endParaRPr lang="en-US"/>
          </a:p>
        </p:txBody>
      </p:sp>
      <p:sp>
        <p:nvSpPr>
          <p:cNvPr id="5" name="Footer Placeholder 4">
            <a:extLst>
              <a:ext uri="{FF2B5EF4-FFF2-40B4-BE49-F238E27FC236}">
                <a16:creationId xmlns:a16="http://schemas.microsoft.com/office/drawing/2014/main" id="{A09FD71E-C38A-4408-8AC4-4C1A0F9489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B9746A-2883-4D53-91CE-8D835B0DD9A6}"/>
              </a:ext>
            </a:extLst>
          </p:cNvPr>
          <p:cNvSpPr>
            <a:spLocks noGrp="1"/>
          </p:cNvSpPr>
          <p:nvPr>
            <p:ph type="sldNum" sz="quarter" idx="12"/>
          </p:nvPr>
        </p:nvSpPr>
        <p:spPr/>
        <p:txBody>
          <a:bodyPr/>
          <a:lstStyle/>
          <a:p>
            <a:fld id="{049B90F6-B7F7-4EB1-AF4E-D08F0CB57E33}" type="slidenum">
              <a:rPr lang="en-US" smtClean="0"/>
              <a:t>‹#›</a:t>
            </a:fld>
            <a:endParaRPr lang="en-US"/>
          </a:p>
        </p:txBody>
      </p:sp>
    </p:spTree>
    <p:extLst>
      <p:ext uri="{BB962C8B-B14F-4D97-AF65-F5344CB8AC3E}">
        <p14:creationId xmlns:p14="http://schemas.microsoft.com/office/powerpoint/2010/main" val="1965490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270C8-5B4F-401F-B57E-621FD8CB73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89C0C0-D532-4F99-95A1-0CAB09B4D13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8A580BB-CECF-4B2F-8E9E-8DDF1EDE7F4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03E1CF-8402-4163-A772-F22E631D73F3}"/>
              </a:ext>
            </a:extLst>
          </p:cNvPr>
          <p:cNvSpPr>
            <a:spLocks noGrp="1"/>
          </p:cNvSpPr>
          <p:nvPr>
            <p:ph type="dt" sz="half" idx="10"/>
          </p:nvPr>
        </p:nvSpPr>
        <p:spPr/>
        <p:txBody>
          <a:bodyPr/>
          <a:lstStyle/>
          <a:p>
            <a:fld id="{3AC6A3F7-3D52-4619-8364-25D482D8358A}" type="datetimeFigureOut">
              <a:rPr lang="en-US" smtClean="0"/>
              <a:t>1/30/2024</a:t>
            </a:fld>
            <a:endParaRPr lang="en-US"/>
          </a:p>
        </p:txBody>
      </p:sp>
      <p:sp>
        <p:nvSpPr>
          <p:cNvPr id="6" name="Footer Placeholder 5">
            <a:extLst>
              <a:ext uri="{FF2B5EF4-FFF2-40B4-BE49-F238E27FC236}">
                <a16:creationId xmlns:a16="http://schemas.microsoft.com/office/drawing/2014/main" id="{4E8676F9-8267-41CC-9F18-62FDCDD897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D3D759-F1EA-425C-9A86-166E141568C5}"/>
              </a:ext>
            </a:extLst>
          </p:cNvPr>
          <p:cNvSpPr>
            <a:spLocks noGrp="1"/>
          </p:cNvSpPr>
          <p:nvPr>
            <p:ph type="sldNum" sz="quarter" idx="12"/>
          </p:nvPr>
        </p:nvSpPr>
        <p:spPr/>
        <p:txBody>
          <a:bodyPr/>
          <a:lstStyle/>
          <a:p>
            <a:fld id="{049B90F6-B7F7-4EB1-AF4E-D08F0CB57E33}" type="slidenum">
              <a:rPr lang="en-US" smtClean="0"/>
              <a:t>‹#›</a:t>
            </a:fld>
            <a:endParaRPr lang="en-US"/>
          </a:p>
        </p:txBody>
      </p:sp>
    </p:spTree>
    <p:extLst>
      <p:ext uri="{BB962C8B-B14F-4D97-AF65-F5344CB8AC3E}">
        <p14:creationId xmlns:p14="http://schemas.microsoft.com/office/powerpoint/2010/main" val="1075584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79881-D49A-473A-A460-945F5A5B1CF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EA1B50-F551-4E60-ADB7-10463174AE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E37E8F5-6292-4AA0-A0AA-26C94D37932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70EC4EF-1E0E-42FC-9E1E-8599189826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6BD8837-1527-42F7-9051-682D2DB7BC4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6252649-2EDE-4333-AE3F-5019A80981DD}"/>
              </a:ext>
            </a:extLst>
          </p:cNvPr>
          <p:cNvSpPr>
            <a:spLocks noGrp="1"/>
          </p:cNvSpPr>
          <p:nvPr>
            <p:ph type="dt" sz="half" idx="10"/>
          </p:nvPr>
        </p:nvSpPr>
        <p:spPr/>
        <p:txBody>
          <a:bodyPr/>
          <a:lstStyle/>
          <a:p>
            <a:fld id="{3AC6A3F7-3D52-4619-8364-25D482D8358A}" type="datetimeFigureOut">
              <a:rPr lang="en-US" smtClean="0"/>
              <a:t>1/30/2024</a:t>
            </a:fld>
            <a:endParaRPr lang="en-US"/>
          </a:p>
        </p:txBody>
      </p:sp>
      <p:sp>
        <p:nvSpPr>
          <p:cNvPr id="8" name="Footer Placeholder 7">
            <a:extLst>
              <a:ext uri="{FF2B5EF4-FFF2-40B4-BE49-F238E27FC236}">
                <a16:creationId xmlns:a16="http://schemas.microsoft.com/office/drawing/2014/main" id="{8008A43A-33DB-4229-A8D9-77627F6355A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C2FB0F2-7528-4A9C-B07A-E49CF3411E30}"/>
              </a:ext>
            </a:extLst>
          </p:cNvPr>
          <p:cNvSpPr>
            <a:spLocks noGrp="1"/>
          </p:cNvSpPr>
          <p:nvPr>
            <p:ph type="sldNum" sz="quarter" idx="12"/>
          </p:nvPr>
        </p:nvSpPr>
        <p:spPr/>
        <p:txBody>
          <a:bodyPr/>
          <a:lstStyle/>
          <a:p>
            <a:fld id="{049B90F6-B7F7-4EB1-AF4E-D08F0CB57E33}" type="slidenum">
              <a:rPr lang="en-US" smtClean="0"/>
              <a:t>‹#›</a:t>
            </a:fld>
            <a:endParaRPr lang="en-US"/>
          </a:p>
        </p:txBody>
      </p:sp>
    </p:spTree>
    <p:extLst>
      <p:ext uri="{BB962C8B-B14F-4D97-AF65-F5344CB8AC3E}">
        <p14:creationId xmlns:p14="http://schemas.microsoft.com/office/powerpoint/2010/main" val="3991991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0DDDE-222F-4FAE-8067-DE7373E2AE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28DFCC-1613-4DEB-A9A3-99ACEE907B83}"/>
              </a:ext>
            </a:extLst>
          </p:cNvPr>
          <p:cNvSpPr>
            <a:spLocks noGrp="1"/>
          </p:cNvSpPr>
          <p:nvPr>
            <p:ph type="dt" sz="half" idx="10"/>
          </p:nvPr>
        </p:nvSpPr>
        <p:spPr/>
        <p:txBody>
          <a:bodyPr/>
          <a:lstStyle/>
          <a:p>
            <a:fld id="{3AC6A3F7-3D52-4619-8364-25D482D8358A}" type="datetimeFigureOut">
              <a:rPr lang="en-US" smtClean="0"/>
              <a:t>1/30/2024</a:t>
            </a:fld>
            <a:endParaRPr lang="en-US"/>
          </a:p>
        </p:txBody>
      </p:sp>
      <p:sp>
        <p:nvSpPr>
          <p:cNvPr id="4" name="Footer Placeholder 3">
            <a:extLst>
              <a:ext uri="{FF2B5EF4-FFF2-40B4-BE49-F238E27FC236}">
                <a16:creationId xmlns:a16="http://schemas.microsoft.com/office/drawing/2014/main" id="{D751A852-3A37-4B1D-B6AB-3F870A67D7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6494E96-607A-4A25-BCD6-FB5A1339C404}"/>
              </a:ext>
            </a:extLst>
          </p:cNvPr>
          <p:cNvSpPr>
            <a:spLocks noGrp="1"/>
          </p:cNvSpPr>
          <p:nvPr>
            <p:ph type="sldNum" sz="quarter" idx="12"/>
          </p:nvPr>
        </p:nvSpPr>
        <p:spPr/>
        <p:txBody>
          <a:bodyPr/>
          <a:lstStyle/>
          <a:p>
            <a:fld id="{049B90F6-B7F7-4EB1-AF4E-D08F0CB57E33}" type="slidenum">
              <a:rPr lang="en-US" smtClean="0"/>
              <a:t>‹#›</a:t>
            </a:fld>
            <a:endParaRPr lang="en-US"/>
          </a:p>
        </p:txBody>
      </p:sp>
    </p:spTree>
    <p:extLst>
      <p:ext uri="{BB962C8B-B14F-4D97-AF65-F5344CB8AC3E}">
        <p14:creationId xmlns:p14="http://schemas.microsoft.com/office/powerpoint/2010/main" val="2396365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8F4A83-E295-4102-84BB-096CE95EF085}"/>
              </a:ext>
            </a:extLst>
          </p:cNvPr>
          <p:cNvSpPr>
            <a:spLocks noGrp="1"/>
          </p:cNvSpPr>
          <p:nvPr>
            <p:ph type="dt" sz="half" idx="10"/>
          </p:nvPr>
        </p:nvSpPr>
        <p:spPr/>
        <p:txBody>
          <a:bodyPr/>
          <a:lstStyle/>
          <a:p>
            <a:fld id="{3AC6A3F7-3D52-4619-8364-25D482D8358A}" type="datetimeFigureOut">
              <a:rPr lang="en-US" smtClean="0"/>
              <a:t>1/30/2024</a:t>
            </a:fld>
            <a:endParaRPr lang="en-US"/>
          </a:p>
        </p:txBody>
      </p:sp>
      <p:sp>
        <p:nvSpPr>
          <p:cNvPr id="3" name="Footer Placeholder 2">
            <a:extLst>
              <a:ext uri="{FF2B5EF4-FFF2-40B4-BE49-F238E27FC236}">
                <a16:creationId xmlns:a16="http://schemas.microsoft.com/office/drawing/2014/main" id="{6FA4948A-7DF0-47A7-B701-9CF486BA0BD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BDB4D45-EFD3-4BD5-A1D9-112F5A61E5D4}"/>
              </a:ext>
            </a:extLst>
          </p:cNvPr>
          <p:cNvSpPr>
            <a:spLocks noGrp="1"/>
          </p:cNvSpPr>
          <p:nvPr>
            <p:ph type="sldNum" sz="quarter" idx="12"/>
          </p:nvPr>
        </p:nvSpPr>
        <p:spPr/>
        <p:txBody>
          <a:bodyPr/>
          <a:lstStyle/>
          <a:p>
            <a:fld id="{049B90F6-B7F7-4EB1-AF4E-D08F0CB57E33}" type="slidenum">
              <a:rPr lang="en-US" smtClean="0"/>
              <a:t>‹#›</a:t>
            </a:fld>
            <a:endParaRPr lang="en-US"/>
          </a:p>
        </p:txBody>
      </p:sp>
    </p:spTree>
    <p:extLst>
      <p:ext uri="{BB962C8B-B14F-4D97-AF65-F5344CB8AC3E}">
        <p14:creationId xmlns:p14="http://schemas.microsoft.com/office/powerpoint/2010/main" val="1138148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71BFB-9197-43D2-95D4-EC02DD930C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956AC4F-DC71-4BB3-9446-1BEB828BD7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F919C9-88D7-4767-8F76-A5311C326D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4741C7D-7349-4A20-946B-6B2FFA70F4D0}"/>
              </a:ext>
            </a:extLst>
          </p:cNvPr>
          <p:cNvSpPr>
            <a:spLocks noGrp="1"/>
          </p:cNvSpPr>
          <p:nvPr>
            <p:ph type="dt" sz="half" idx="10"/>
          </p:nvPr>
        </p:nvSpPr>
        <p:spPr/>
        <p:txBody>
          <a:bodyPr/>
          <a:lstStyle/>
          <a:p>
            <a:fld id="{3AC6A3F7-3D52-4619-8364-25D482D8358A}" type="datetimeFigureOut">
              <a:rPr lang="en-US" smtClean="0"/>
              <a:t>1/30/2024</a:t>
            </a:fld>
            <a:endParaRPr lang="en-US"/>
          </a:p>
        </p:txBody>
      </p:sp>
      <p:sp>
        <p:nvSpPr>
          <p:cNvPr id="6" name="Footer Placeholder 5">
            <a:extLst>
              <a:ext uri="{FF2B5EF4-FFF2-40B4-BE49-F238E27FC236}">
                <a16:creationId xmlns:a16="http://schemas.microsoft.com/office/drawing/2014/main" id="{640FC6C3-094C-49AA-8FF8-769404DB41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64DDDB-5B12-420E-A0BB-A0E0A453B6D2}"/>
              </a:ext>
            </a:extLst>
          </p:cNvPr>
          <p:cNvSpPr>
            <a:spLocks noGrp="1"/>
          </p:cNvSpPr>
          <p:nvPr>
            <p:ph type="sldNum" sz="quarter" idx="12"/>
          </p:nvPr>
        </p:nvSpPr>
        <p:spPr/>
        <p:txBody>
          <a:bodyPr/>
          <a:lstStyle/>
          <a:p>
            <a:fld id="{049B90F6-B7F7-4EB1-AF4E-D08F0CB57E33}" type="slidenum">
              <a:rPr lang="en-US" smtClean="0"/>
              <a:t>‹#›</a:t>
            </a:fld>
            <a:endParaRPr lang="en-US"/>
          </a:p>
        </p:txBody>
      </p:sp>
    </p:spTree>
    <p:extLst>
      <p:ext uri="{BB962C8B-B14F-4D97-AF65-F5344CB8AC3E}">
        <p14:creationId xmlns:p14="http://schemas.microsoft.com/office/powerpoint/2010/main" val="2974861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F10B0-64AA-4EC0-B2AF-68A57966B5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8DE427F-3F51-4EEC-82EC-2DE655B700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3FCBDCC-424E-4C03-8A41-AE9DDF873E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0E194E-3C0D-4CBD-AF42-D09E89D1FB7B}"/>
              </a:ext>
            </a:extLst>
          </p:cNvPr>
          <p:cNvSpPr>
            <a:spLocks noGrp="1"/>
          </p:cNvSpPr>
          <p:nvPr>
            <p:ph type="dt" sz="half" idx="10"/>
          </p:nvPr>
        </p:nvSpPr>
        <p:spPr/>
        <p:txBody>
          <a:bodyPr/>
          <a:lstStyle/>
          <a:p>
            <a:fld id="{3AC6A3F7-3D52-4619-8364-25D482D8358A}" type="datetimeFigureOut">
              <a:rPr lang="en-US" smtClean="0"/>
              <a:t>1/30/2024</a:t>
            </a:fld>
            <a:endParaRPr lang="en-US"/>
          </a:p>
        </p:txBody>
      </p:sp>
      <p:sp>
        <p:nvSpPr>
          <p:cNvPr id="6" name="Footer Placeholder 5">
            <a:extLst>
              <a:ext uri="{FF2B5EF4-FFF2-40B4-BE49-F238E27FC236}">
                <a16:creationId xmlns:a16="http://schemas.microsoft.com/office/drawing/2014/main" id="{403D754F-B85B-4722-BCCA-87F2FBC590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C5FEBA-D659-402E-959A-3D40C317AEA4}"/>
              </a:ext>
            </a:extLst>
          </p:cNvPr>
          <p:cNvSpPr>
            <a:spLocks noGrp="1"/>
          </p:cNvSpPr>
          <p:nvPr>
            <p:ph type="sldNum" sz="quarter" idx="12"/>
          </p:nvPr>
        </p:nvSpPr>
        <p:spPr/>
        <p:txBody>
          <a:bodyPr/>
          <a:lstStyle/>
          <a:p>
            <a:fld id="{049B90F6-B7F7-4EB1-AF4E-D08F0CB57E33}" type="slidenum">
              <a:rPr lang="en-US" smtClean="0"/>
              <a:t>‹#›</a:t>
            </a:fld>
            <a:endParaRPr lang="en-US"/>
          </a:p>
        </p:txBody>
      </p:sp>
    </p:spTree>
    <p:extLst>
      <p:ext uri="{BB962C8B-B14F-4D97-AF65-F5344CB8AC3E}">
        <p14:creationId xmlns:p14="http://schemas.microsoft.com/office/powerpoint/2010/main" val="3233792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927C49-9595-4233-B59D-178F85DAAF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ED2D229-D85B-44D3-8DEC-7B52FF6A6E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B75F48-E32A-413D-9B14-9F081FCD3C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C6A3F7-3D52-4619-8364-25D482D8358A}" type="datetimeFigureOut">
              <a:rPr lang="en-US" smtClean="0"/>
              <a:t>1/30/2024</a:t>
            </a:fld>
            <a:endParaRPr lang="en-US"/>
          </a:p>
        </p:txBody>
      </p:sp>
      <p:sp>
        <p:nvSpPr>
          <p:cNvPr id="5" name="Footer Placeholder 4">
            <a:extLst>
              <a:ext uri="{FF2B5EF4-FFF2-40B4-BE49-F238E27FC236}">
                <a16:creationId xmlns:a16="http://schemas.microsoft.com/office/drawing/2014/main" id="{BE9131CC-F587-4310-820A-EA2210FB0C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AB90A54-7048-458C-BB2C-ACA7BF3497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9B90F6-B7F7-4EB1-AF4E-D08F0CB57E33}" type="slidenum">
              <a:rPr lang="en-US" smtClean="0"/>
              <a:t>‹#›</a:t>
            </a:fld>
            <a:endParaRPr lang="en-US"/>
          </a:p>
        </p:txBody>
      </p:sp>
    </p:spTree>
    <p:extLst>
      <p:ext uri="{BB962C8B-B14F-4D97-AF65-F5344CB8AC3E}">
        <p14:creationId xmlns:p14="http://schemas.microsoft.com/office/powerpoint/2010/main" val="3848106250"/>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C6A3F7-3D52-4619-8364-25D482D8358A}" type="datetimeFigureOut">
              <a:rPr lang="en-US" smtClean="0"/>
              <a:t>1/30/2024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9B90F6-B7F7-4EB1-AF4E-D08F0CB57E33}" type="slidenum">
              <a:rPr lang="en-US" smtClean="0"/>
              <a:t>‹#›</a:t>
            </a:fld>
            <a:endParaRPr lang="en-US"/>
          </a:p>
        </p:txBody>
      </p:sp>
    </p:spTree>
    <p:extLst>
      <p:ext uri="{BB962C8B-B14F-4D97-AF65-F5344CB8AC3E}">
        <p14:creationId xmlns:p14="http://schemas.microsoft.com/office/powerpoint/2010/main" val="4186732939"/>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wvsaratoga.org/"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hyperlink" Target="https://spectrumlocalnews.com/nys/central-ny/news/2023/12/22/hochul-signs-bill-moving-many-local-elections-to-even-numbered-years" TargetMode="Externa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6.png"/><Relationship Id="rId7" Type="http://schemas.openxmlformats.org/officeDocument/2006/relationships/diagramColors" Target="../diagrams/colors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elections.ny.gov/" TargetMode="External"/><Relationship Id="rId2" Type="http://schemas.openxmlformats.org/officeDocument/2006/relationships/hyperlink" Target="http://www.lwvny.org/" TargetMode="External"/><Relationship Id="rId1" Type="http://schemas.openxmlformats.org/officeDocument/2006/relationships/slideLayout" Target="../slideLayouts/slideLayout2.xml"/><Relationship Id="rId4" Type="http://schemas.openxmlformats.org/officeDocument/2006/relationships/hyperlink" Target="https://www.saratogacountyny.gov/departments/board-of-election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lections.ny.gov/"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3.xml"/><Relationship Id="rId5" Type="http://schemas.openxmlformats.org/officeDocument/2006/relationships/hyperlink" Target="https://news.bloomberglaw.com/litigation/ny-mail-voting-law-will-be-in-effect-for-santos-special-election" TargetMode="External"/><Relationship Id="rId4" Type="http://schemas.openxmlformats.org/officeDocument/2006/relationships/hyperlink" Target="https://elections.ny.gov/request-ballo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200" y="2839453"/>
            <a:ext cx="10515600" cy="3337510"/>
          </a:xfrm>
        </p:spPr>
        <p:txBody>
          <a:bodyPr>
            <a:normAutofit/>
          </a:bodyPr>
          <a:lstStyle/>
          <a:p>
            <a:pPr marL="0" indent="0" algn="ctr">
              <a:buNone/>
            </a:pPr>
            <a:r>
              <a:rPr lang="en-US" sz="5400" b="1" dirty="0">
                <a:latin typeface="AR JULIAN" panose="02000000000000000000" pitchFamily="2" charset="0"/>
              </a:rPr>
              <a:t>Election &amp; Registration Info</a:t>
            </a:r>
            <a:br>
              <a:rPr lang="en-US" sz="4400" b="1" dirty="0">
                <a:latin typeface="AR JULIAN" panose="02000000000000000000" pitchFamily="2" charset="0"/>
              </a:rPr>
            </a:br>
            <a:br>
              <a:rPr lang="en-US" sz="4400" b="1" dirty="0">
                <a:latin typeface="AR JULIAN" panose="02000000000000000000" pitchFamily="2" charset="0"/>
              </a:rPr>
            </a:br>
            <a:r>
              <a:rPr lang="en-US" dirty="0"/>
              <a:t>February, 2024</a:t>
            </a:r>
            <a:br>
              <a:rPr lang="en-US" dirty="0"/>
            </a:br>
            <a:r>
              <a:rPr lang="en-US" dirty="0"/>
              <a:t>PO Box 1029, Saratoga Springs, NY 12866 </a:t>
            </a:r>
            <a:br>
              <a:rPr lang="en-US" b="1" dirty="0">
                <a:latin typeface="AR JULIAN" panose="02000000000000000000" pitchFamily="2" charset="0"/>
              </a:rPr>
            </a:br>
            <a:r>
              <a:rPr lang="en-US" dirty="0">
                <a:hlinkClick r:id="rId2"/>
              </a:rPr>
              <a:t>www.lwvsaratoga.org</a:t>
            </a:r>
            <a:br>
              <a:rPr lang="en-US" dirty="0"/>
            </a:br>
            <a:r>
              <a:rPr lang="en-US" dirty="0"/>
              <a:t>email:  president@lwvsaratoga.org</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50495" y="692813"/>
            <a:ext cx="10515600" cy="1995749"/>
          </a:xfrm>
        </p:spPr>
      </p:pic>
    </p:spTree>
    <p:extLst>
      <p:ext uri="{BB962C8B-B14F-4D97-AF65-F5344CB8AC3E}">
        <p14:creationId xmlns:p14="http://schemas.microsoft.com/office/powerpoint/2010/main" val="2520205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9" name="Rectangle 4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3" name="Picture 5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fontScale="90000"/>
          </a:bodyPr>
          <a:lstStyle/>
          <a:p>
            <a:pPr algn="ctr"/>
            <a:br>
              <a:rPr lang="en-US" dirty="0">
                <a:solidFill>
                  <a:srgbClr val="FFFFFF"/>
                </a:solidFill>
                <a:latin typeface="Arial Rounded MT Bold" panose="020F0704030504030204" pitchFamily="34" charset="0"/>
              </a:rPr>
            </a:br>
            <a:br>
              <a:rPr lang="en-US" dirty="0">
                <a:solidFill>
                  <a:srgbClr val="FFFFFF"/>
                </a:solidFill>
                <a:latin typeface="Arial Rounded MT Bold" panose="020F0704030504030204" pitchFamily="34" charset="0"/>
              </a:rPr>
            </a:br>
            <a:br>
              <a:rPr lang="en-US" dirty="0">
                <a:solidFill>
                  <a:srgbClr val="FFFFFF"/>
                </a:solidFill>
                <a:latin typeface="Arial Rounded MT Bold" panose="020F0704030504030204" pitchFamily="34" charset="0"/>
              </a:rPr>
            </a:br>
            <a:br>
              <a:rPr lang="en-US" dirty="0">
                <a:solidFill>
                  <a:srgbClr val="FFFFFF"/>
                </a:solidFill>
                <a:latin typeface="Arial Rounded MT Bold" panose="020F0704030504030204" pitchFamily="34" charset="0"/>
              </a:rPr>
            </a:br>
            <a:br>
              <a:rPr lang="en-US" dirty="0">
                <a:solidFill>
                  <a:srgbClr val="FFFFFF"/>
                </a:solidFill>
                <a:latin typeface="Arial Rounded MT Bold" panose="020F0704030504030204" pitchFamily="34" charset="0"/>
              </a:rPr>
            </a:br>
            <a:r>
              <a:rPr lang="en-US" dirty="0">
                <a:solidFill>
                  <a:srgbClr val="FFFFFF"/>
                </a:solidFill>
                <a:latin typeface="Arial Rounded MT Bold" panose="020F0704030504030204" pitchFamily="34" charset="0"/>
              </a:rPr>
              <a:t>New !</a:t>
            </a:r>
            <a:br>
              <a:rPr lang="en-US" sz="4100" b="1" dirty="0">
                <a:solidFill>
                  <a:srgbClr val="FFFFFF"/>
                </a:solidFill>
              </a:rPr>
            </a:br>
            <a:r>
              <a:rPr lang="en-US" sz="4100" b="1" dirty="0">
                <a:solidFill>
                  <a:srgbClr val="FFFFFF"/>
                </a:solidFill>
              </a:rPr>
              <a:t>beginning in 2024</a:t>
            </a:r>
            <a:br>
              <a:rPr lang="en-US" sz="4100" b="1" dirty="0">
                <a:solidFill>
                  <a:srgbClr val="FFFFFF"/>
                </a:solidFill>
              </a:rPr>
            </a:br>
            <a:br>
              <a:rPr lang="en-US" sz="4100" b="1" dirty="0">
                <a:solidFill>
                  <a:srgbClr val="FFFFFF"/>
                </a:solidFill>
              </a:rPr>
            </a:br>
            <a:r>
              <a:rPr lang="en-US" sz="4100" b="1" dirty="0">
                <a:solidFill>
                  <a:srgbClr val="FFFFFF"/>
                </a:solidFill>
                <a:latin typeface="Arial Rounded MT Bold" panose="020F0704030504030204" pitchFamily="34" charset="0"/>
              </a:rPr>
              <a:t>Most Local Elections are being moved to even years</a:t>
            </a:r>
            <a:br>
              <a:rPr lang="en-US" sz="4100" b="1" dirty="0">
                <a:solidFill>
                  <a:srgbClr val="FFFFFF"/>
                </a:solidFill>
                <a:latin typeface="Arial Rounded MT Bold" panose="020F0704030504030204" pitchFamily="34" charset="0"/>
              </a:rPr>
            </a:br>
            <a:br>
              <a:rPr lang="en-US" sz="4100" b="1" dirty="0">
                <a:solidFill>
                  <a:srgbClr val="FFFFFF"/>
                </a:solidFill>
                <a:latin typeface="Arial Rounded MT Bold" panose="020F0704030504030204" pitchFamily="34" charset="0"/>
              </a:rPr>
            </a:br>
            <a:br>
              <a:rPr lang="en-US" sz="4100" b="1" dirty="0">
                <a:solidFill>
                  <a:srgbClr val="FFFFFF"/>
                </a:solidFill>
              </a:rPr>
            </a:br>
            <a:br>
              <a:rPr lang="en-US" sz="4100" b="1" dirty="0">
                <a:solidFill>
                  <a:srgbClr val="FFFFFF"/>
                </a:solidFill>
              </a:rPr>
            </a:br>
            <a:br>
              <a:rPr lang="en-US" sz="4100" b="1" dirty="0">
                <a:solidFill>
                  <a:srgbClr val="FFFFFF"/>
                </a:solidFill>
              </a:rPr>
            </a:br>
            <a:r>
              <a:rPr lang="en-US" sz="4100" b="1" dirty="0">
                <a:solidFill>
                  <a:srgbClr val="FFFFFF"/>
                </a:solidFill>
              </a:rPr>
              <a:t>e</a:t>
            </a:r>
            <a:br>
              <a:rPr lang="en-US" sz="4100" b="1" dirty="0">
                <a:solidFill>
                  <a:srgbClr val="FFFFFF"/>
                </a:solidFill>
              </a:rPr>
            </a:br>
            <a:br>
              <a:rPr lang="en-US" sz="4100" b="1" dirty="0">
                <a:solidFill>
                  <a:srgbClr val="FFFFFF"/>
                </a:solidFill>
              </a:rPr>
            </a:br>
            <a:endParaRPr lang="en-US" sz="4100" b="1" dirty="0">
              <a:solidFill>
                <a:srgbClr val="FFFFFF"/>
              </a:solidFill>
            </a:endParaRPr>
          </a:p>
        </p:txBody>
      </p:sp>
      <p:sp>
        <p:nvSpPr>
          <p:cNvPr id="44" name="Content Placeholder 3">
            <a:extLst>
              <a:ext uri="{FF2B5EF4-FFF2-40B4-BE49-F238E27FC236}">
                <a16:creationId xmlns:a16="http://schemas.microsoft.com/office/drawing/2014/main" id="{13E66CB4-A354-414E-9E19-4E17E93E3924}"/>
              </a:ext>
            </a:extLst>
          </p:cNvPr>
          <p:cNvSpPr>
            <a:spLocks noGrp="1"/>
          </p:cNvSpPr>
          <p:nvPr>
            <p:ph idx="1"/>
          </p:nvPr>
        </p:nvSpPr>
        <p:spPr>
          <a:xfrm>
            <a:off x="6090574" y="801866"/>
            <a:ext cx="5306084" cy="5230634"/>
          </a:xfrm>
        </p:spPr>
        <p:txBody>
          <a:bodyPr anchor="ctr">
            <a:normAutofit/>
          </a:bodyPr>
          <a:lstStyle/>
          <a:p>
            <a:pPr marL="0" lvl="0" indent="0">
              <a:buNone/>
            </a:pPr>
            <a:r>
              <a:rPr lang="en-US" b="0" i="0" dirty="0">
                <a:solidFill>
                  <a:srgbClr val="042D4D"/>
                </a:solidFill>
                <a:effectLst/>
                <a:latin typeface="proximanova-regular-webfont"/>
              </a:rPr>
              <a:t>The change does not apply to city or village elections, and races for county clerk, sheriff, district attorneys, local judges and others protected in the state Constitution to be held in odd-numbered years.</a:t>
            </a:r>
          </a:p>
          <a:p>
            <a:pPr marL="0" lvl="0" indent="0">
              <a:buNone/>
            </a:pPr>
            <a:r>
              <a:rPr lang="en-US" b="1" kern="0" dirty="0">
                <a:solidFill>
                  <a:srgbClr val="FF0000"/>
                </a:solidFill>
                <a:latin typeface="Calibri" panose="020F0502020204030204" pitchFamily="34" charset="0"/>
                <a:ea typeface="Calibri" panose="020F0502020204030204" pitchFamily="34" charset="0"/>
              </a:rPr>
              <a:t>This will likely be challenged in the courts.  Read about it here:</a:t>
            </a:r>
          </a:p>
          <a:p>
            <a:pPr marL="0" lvl="0" indent="0">
              <a:buNone/>
            </a:pPr>
            <a:r>
              <a:rPr lang="en-US" sz="2400" b="1" dirty="0">
                <a:solidFill>
                  <a:srgbClr val="0070C0"/>
                </a:solidFill>
                <a:effectLst>
                  <a:outerShdw blurRad="38100" dist="38100" dir="2700000" algn="tl">
                    <a:srgbClr val="000000">
                      <a:alpha val="43137"/>
                    </a:srgbClr>
                  </a:outerShdw>
                </a:effectLst>
                <a:hlinkClick r:id="rId4"/>
              </a:rPr>
              <a:t>https://spectrumlocalnews.com/nys/central-ny/news/2023/12/22/hochul-signs-bill-moving-many-local-elections-to-even-numbered-years</a:t>
            </a:r>
            <a:r>
              <a:rPr lang="en-US" sz="2400" b="1" kern="0"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rPr>
              <a:t> </a:t>
            </a:r>
            <a:endParaRPr lang="en-US" sz="2400" b="1" dirty="0">
              <a:solidFill>
                <a:srgbClr val="0070C0"/>
              </a:solidFill>
              <a:effectLst>
                <a:outerShdw blurRad="38100" dist="38100" dir="2700000" algn="tl">
                  <a:srgbClr val="000000">
                    <a:alpha val="43137"/>
                  </a:srgbClr>
                </a:outerShdw>
              </a:effectLst>
            </a:endParaRPr>
          </a:p>
          <a:p>
            <a:pPr marL="0" lvl="0" indent="0">
              <a:buNone/>
            </a:pPr>
            <a:endParaRPr lang="en-US" sz="2000" b="1" dirty="0">
              <a:solidFill>
                <a:schemeClr val="accent5"/>
              </a:solidFill>
            </a:endParaRPr>
          </a:p>
        </p:txBody>
      </p:sp>
    </p:spTree>
    <p:extLst>
      <p:ext uri="{BB962C8B-B14F-4D97-AF65-F5344CB8AC3E}">
        <p14:creationId xmlns:p14="http://schemas.microsoft.com/office/powerpoint/2010/main" val="312202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63029" y="1012004"/>
            <a:ext cx="3416158" cy="4795408"/>
          </a:xfrm>
        </p:spPr>
        <p:txBody>
          <a:bodyPr>
            <a:normAutofit/>
          </a:bodyPr>
          <a:lstStyle/>
          <a:p>
            <a:r>
              <a:rPr lang="en-US" b="1">
                <a:solidFill>
                  <a:srgbClr val="FFFFFF"/>
                </a:solidFill>
              </a:rPr>
              <a:t>Primary Consolidation</a:t>
            </a:r>
          </a:p>
        </p:txBody>
      </p:sp>
      <p:graphicFrame>
        <p:nvGraphicFramePr>
          <p:cNvPr id="5" name="Content Placeholder 2">
            <a:extLst>
              <a:ext uri="{FF2B5EF4-FFF2-40B4-BE49-F238E27FC236}">
                <a16:creationId xmlns:a16="http://schemas.microsoft.com/office/drawing/2014/main" id="{D72B5CD1-DB81-4150-9DD9-A9E7992C0E41}"/>
              </a:ext>
            </a:extLst>
          </p:cNvPr>
          <p:cNvGraphicFramePr>
            <a:graphicFrameLocks noGrp="1"/>
          </p:cNvGraphicFramePr>
          <p:nvPr>
            <p:ph idx="1"/>
            <p:extLst>
              <p:ext uri="{D42A27DB-BD31-4B8C-83A1-F6EECF244321}">
                <p14:modId xmlns:p14="http://schemas.microsoft.com/office/powerpoint/2010/main" val="3756851646"/>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72013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15" name="Rectangle 7">
            <a:extLst>
              <a:ext uri="{FF2B5EF4-FFF2-40B4-BE49-F238E27FC236}">
                <a16:creationId xmlns:a16="http://schemas.microsoft.com/office/drawing/2014/main" id="{5B336162-B533-4EFE-8BB3-8EBB4A5E32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314384" cy="6858000"/>
          </a:xfrm>
          <a:prstGeom prst="rect">
            <a:avLst/>
          </a:pr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29781" y="2745736"/>
            <a:ext cx="3698803" cy="1366528"/>
          </a:xfrm>
          <a:solidFill>
            <a:srgbClr val="FFFFFF"/>
          </a:solidFill>
          <a:ln w="25400" cap="sq">
            <a:solidFill>
              <a:srgbClr val="404040"/>
            </a:solidFill>
            <a:miter lim="800000"/>
          </a:ln>
        </p:spPr>
        <p:txBody>
          <a:bodyPr>
            <a:normAutofit/>
          </a:bodyPr>
          <a:lstStyle/>
          <a:p>
            <a:pPr algn="ctr"/>
            <a:r>
              <a:rPr lang="en-US" sz="3200" b="1" dirty="0">
                <a:solidFill>
                  <a:srgbClr val="7030A0"/>
                </a:solidFill>
                <a:latin typeface="+mn-lt"/>
              </a:rPr>
              <a:t>Electronic Poll Books</a:t>
            </a:r>
          </a:p>
        </p:txBody>
      </p:sp>
      <p:sp>
        <p:nvSpPr>
          <p:cNvPr id="3" name="Content Placeholder 2"/>
          <p:cNvSpPr>
            <a:spLocks noGrp="1"/>
          </p:cNvSpPr>
          <p:nvPr>
            <p:ph idx="1"/>
          </p:nvPr>
        </p:nvSpPr>
        <p:spPr>
          <a:xfrm>
            <a:off x="6049182" y="802638"/>
            <a:ext cx="5408696" cy="5252722"/>
          </a:xfrm>
        </p:spPr>
        <p:txBody>
          <a:bodyPr anchor="ctr">
            <a:normAutofit/>
          </a:bodyPr>
          <a:lstStyle/>
          <a:p>
            <a:pPr lvl="0"/>
            <a:r>
              <a:rPr lang="en-US" sz="2400" b="1" dirty="0"/>
              <a:t>Instead of relying on paper-based voter rolls, counties will now be able to use electronic poll books on Election Day. </a:t>
            </a:r>
          </a:p>
          <a:p>
            <a:pPr lvl="0"/>
            <a:endParaRPr lang="en-US" sz="2400" b="1" dirty="0"/>
          </a:p>
          <a:p>
            <a:pPr lvl="0"/>
            <a:r>
              <a:rPr lang="en-US" sz="2400" b="1" dirty="0"/>
              <a:t>Electronic poll books have already proven to save voters time at poll sites, increase the accuracy of voter rolls, and save election administrators money over the years. </a:t>
            </a:r>
          </a:p>
          <a:p>
            <a:pPr lvl="0"/>
            <a:endParaRPr lang="en-US" sz="2400" b="1" dirty="0"/>
          </a:p>
          <a:p>
            <a:pPr lvl="0"/>
            <a:r>
              <a:rPr lang="en-US" sz="2400" b="1" dirty="0"/>
              <a:t>They will also be critical for implementing early voting in November. </a:t>
            </a:r>
          </a:p>
        </p:txBody>
      </p:sp>
    </p:spTree>
    <p:extLst>
      <p:ext uri="{BB962C8B-B14F-4D97-AF65-F5344CB8AC3E}">
        <p14:creationId xmlns:p14="http://schemas.microsoft.com/office/powerpoint/2010/main" val="601143187"/>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b="1">
                <a:solidFill>
                  <a:srgbClr val="FFFFFF"/>
                </a:solidFill>
              </a:rPr>
              <a:t>Online Voter Registration</a:t>
            </a:r>
          </a:p>
        </p:txBody>
      </p:sp>
      <p:graphicFrame>
        <p:nvGraphicFramePr>
          <p:cNvPr id="14" name="Content Placeholder 2">
            <a:extLst>
              <a:ext uri="{FF2B5EF4-FFF2-40B4-BE49-F238E27FC236}">
                <a16:creationId xmlns:a16="http://schemas.microsoft.com/office/drawing/2014/main" id="{AFBDFF6C-D315-42CF-A62E-07B6D96465B6}"/>
              </a:ext>
            </a:extLst>
          </p:cNvPr>
          <p:cNvGraphicFramePr>
            <a:graphicFrameLocks noGrp="1"/>
          </p:cNvGraphicFramePr>
          <p:nvPr>
            <p:ph idx="1"/>
            <p:extLst>
              <p:ext uri="{D42A27DB-BD31-4B8C-83A1-F6EECF244321}">
                <p14:modId xmlns:p14="http://schemas.microsoft.com/office/powerpoint/2010/main" val="2795795032"/>
              </p:ext>
            </p:extLst>
          </p:nvPr>
        </p:nvGraphicFramePr>
        <p:xfrm>
          <a:off x="1036320" y="2899956"/>
          <a:ext cx="10119360" cy="313136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161357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C02DE83-D9C9-418D-AADE-D8724EAFCD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3478" y="0"/>
            <a:ext cx="4657389"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901163" y="3050434"/>
            <a:ext cx="3720353" cy="1750165"/>
          </a:xfrm>
          <a:ln w="25400" cap="sq">
            <a:solidFill>
              <a:srgbClr val="FFFFFF"/>
            </a:solidFill>
            <a:miter lim="800000"/>
          </a:ln>
        </p:spPr>
        <p:txBody>
          <a:bodyPr>
            <a:noAutofit/>
          </a:bodyPr>
          <a:lstStyle/>
          <a:p>
            <a:pPr algn="ctr"/>
            <a:r>
              <a:rPr lang="en-US" sz="3600" b="1" dirty="0">
                <a:solidFill>
                  <a:srgbClr val="FFFFFF"/>
                </a:solidFill>
              </a:rPr>
              <a:t>NYS Constitutional Amendment Process</a:t>
            </a:r>
          </a:p>
        </p:txBody>
      </p:sp>
      <p:sp>
        <p:nvSpPr>
          <p:cNvPr id="10" name="Rectangle 9">
            <a:extLst>
              <a:ext uri="{FF2B5EF4-FFF2-40B4-BE49-F238E27FC236}">
                <a16:creationId xmlns:a16="http://schemas.microsoft.com/office/drawing/2014/main" id="{6722C7E4-9B6F-42C7-973D-BCD39710DC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53478" cy="6858000"/>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570206" y="1111753"/>
            <a:ext cx="5057396" cy="4628275"/>
          </a:xfrm>
        </p:spPr>
        <p:txBody>
          <a:bodyPr anchor="ctr">
            <a:normAutofit/>
          </a:bodyPr>
          <a:lstStyle/>
          <a:p>
            <a:endParaRPr lang="en-US" sz="2000" b="1" dirty="0">
              <a:solidFill>
                <a:schemeClr val="tx1">
                  <a:lumMod val="85000"/>
                  <a:lumOff val="15000"/>
                </a:schemeClr>
              </a:solidFill>
            </a:endParaRPr>
          </a:p>
          <a:p>
            <a:r>
              <a:rPr lang="en-US" sz="2400" b="1" dirty="0">
                <a:solidFill>
                  <a:schemeClr val="accent1"/>
                </a:solidFill>
              </a:rPr>
              <a:t>Must be passed in two consecutive legislative sessions</a:t>
            </a:r>
          </a:p>
          <a:p>
            <a:r>
              <a:rPr lang="en-US" sz="2400" b="1" dirty="0">
                <a:solidFill>
                  <a:schemeClr val="accent1"/>
                </a:solidFill>
              </a:rPr>
              <a:t>Each legislative session is 2 years in length and starts on January 1 of an odd numbered year.</a:t>
            </a:r>
          </a:p>
          <a:p>
            <a:r>
              <a:rPr lang="en-US" sz="2400" b="1" dirty="0">
                <a:solidFill>
                  <a:schemeClr val="accent1"/>
                </a:solidFill>
              </a:rPr>
              <a:t>Following passage in 2 legislative sessions the proposed Constitutional Amendment must be passed by the voters in a general election.</a:t>
            </a:r>
          </a:p>
        </p:txBody>
      </p:sp>
    </p:spTree>
    <p:extLst>
      <p:ext uri="{BB962C8B-B14F-4D97-AF65-F5344CB8AC3E}">
        <p14:creationId xmlns:p14="http://schemas.microsoft.com/office/powerpoint/2010/main" val="16747974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3" name="Content Placeholder 2"/>
          <p:cNvSpPr>
            <a:spLocks noGrp="1"/>
          </p:cNvSpPr>
          <p:nvPr>
            <p:ph idx="1"/>
          </p:nvPr>
        </p:nvSpPr>
        <p:spPr/>
        <p:txBody>
          <a:bodyPr/>
          <a:lstStyle/>
          <a:p>
            <a:r>
              <a:rPr lang="en-US" dirty="0">
                <a:hlinkClick r:id="rId2"/>
              </a:rPr>
              <a:t>www.lwvny.org</a:t>
            </a:r>
            <a:r>
              <a:rPr lang="en-US" dirty="0"/>
              <a:t> </a:t>
            </a:r>
          </a:p>
          <a:p>
            <a:endParaRPr lang="en-US" dirty="0"/>
          </a:p>
          <a:p>
            <a:r>
              <a:rPr lang="en-US" dirty="0">
                <a:hlinkClick r:id="rId3"/>
              </a:rPr>
              <a:t>https://elections.ny.gov/</a:t>
            </a:r>
            <a:endParaRPr lang="en-US" dirty="0"/>
          </a:p>
          <a:p>
            <a:endParaRPr lang="en-US" dirty="0"/>
          </a:p>
          <a:p>
            <a:r>
              <a:rPr lang="en-US" dirty="0">
                <a:hlinkClick r:id="rId4"/>
              </a:rPr>
              <a:t>https://www.saratogacountyny.gov/departments/board-of-elections/</a:t>
            </a:r>
            <a:r>
              <a:rPr lang="en-US" dirty="0"/>
              <a:t> </a:t>
            </a:r>
          </a:p>
          <a:p>
            <a:endParaRPr lang="en-US" dirty="0"/>
          </a:p>
        </p:txBody>
      </p:sp>
    </p:spTree>
    <p:extLst>
      <p:ext uri="{BB962C8B-B14F-4D97-AF65-F5344CB8AC3E}">
        <p14:creationId xmlns:p14="http://schemas.microsoft.com/office/powerpoint/2010/main" val="2859273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 name="Rectangle 52">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9" y="450222"/>
            <a:ext cx="4182520" cy="3603164"/>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p:cNvSpPr>
            <a:spLocks noGrp="1"/>
          </p:cNvSpPr>
          <p:nvPr>
            <p:ph type="title"/>
          </p:nvPr>
        </p:nvSpPr>
        <p:spPr>
          <a:xfrm>
            <a:off x="774700" y="762000"/>
            <a:ext cx="3595973" cy="3018430"/>
          </a:xfrm>
        </p:spPr>
        <p:txBody>
          <a:bodyPr>
            <a:normAutofit/>
          </a:bodyPr>
          <a:lstStyle/>
          <a:p>
            <a:r>
              <a:rPr lang="en-US" b="1" dirty="0">
                <a:solidFill>
                  <a:srgbClr val="FFFFFF"/>
                </a:solidFill>
              </a:rPr>
              <a:t>Recent Laws Regarding</a:t>
            </a:r>
            <a:br>
              <a:rPr lang="en-US" b="1" dirty="0">
                <a:solidFill>
                  <a:srgbClr val="FFFFFF"/>
                </a:solidFill>
              </a:rPr>
            </a:br>
            <a:br>
              <a:rPr lang="en-US" b="1" dirty="0">
                <a:solidFill>
                  <a:srgbClr val="FFFFFF"/>
                </a:solidFill>
              </a:rPr>
            </a:br>
            <a:endParaRPr lang="en-US" b="1" dirty="0">
              <a:solidFill>
                <a:srgbClr val="FFFFFF"/>
              </a:solidFill>
            </a:endParaRPr>
          </a:p>
        </p:txBody>
      </p:sp>
      <p:sp>
        <p:nvSpPr>
          <p:cNvPr id="55" name="Rectangle 54">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836" y="450221"/>
            <a:ext cx="4899923" cy="5948858"/>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lumMod val="85000"/>
                </a:prstClr>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5259592" y="909143"/>
            <a:ext cx="4007581" cy="5029586"/>
          </a:xfrm>
        </p:spPr>
        <p:txBody>
          <a:bodyPr anchor="ctr">
            <a:normAutofit/>
          </a:bodyPr>
          <a:lstStyle/>
          <a:p>
            <a:pPr marL="0" indent="0">
              <a:buNone/>
            </a:pPr>
            <a:endParaRPr lang="en-US" sz="2400" dirty="0"/>
          </a:p>
          <a:p>
            <a:pPr marL="0" indent="0">
              <a:buNone/>
            </a:pPr>
            <a:endParaRPr lang="en-US" sz="2400" dirty="0"/>
          </a:p>
          <a:p>
            <a:pPr marL="0" indent="0">
              <a:buNone/>
            </a:pPr>
            <a:r>
              <a:rPr lang="en-US" sz="6600" b="1" dirty="0">
                <a:solidFill>
                  <a:srgbClr val="FF0000"/>
                </a:solidFill>
                <a:effectLst>
                  <a:outerShdw blurRad="38100" dist="38100" dir="2700000" algn="tl">
                    <a:srgbClr val="000000">
                      <a:alpha val="43137"/>
                    </a:srgbClr>
                  </a:outerShdw>
                </a:effectLst>
              </a:rPr>
              <a:t>Elections</a:t>
            </a:r>
          </a:p>
        </p:txBody>
      </p:sp>
      <p:sp>
        <p:nvSpPr>
          <p:cNvPr id="62" name="Rectangle 56">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75866" y="450221"/>
            <a:ext cx="1868033" cy="3603165"/>
          </a:xfrm>
          <a:prstGeom prst="rect">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14" name="Graphic 13" descr="Scales of Justice">
            <a:extLst>
              <a:ext uri="{FF2B5EF4-FFF2-40B4-BE49-F238E27FC236}">
                <a16:creationId xmlns:a16="http://schemas.microsoft.com/office/drawing/2014/main" id="{95B484F8-4B07-4053-BCA0-46C3F181BF1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76105" y="4214253"/>
            <a:ext cx="2173848" cy="2173848"/>
          </a:xfrm>
          <a:prstGeom prst="rect">
            <a:avLst/>
          </a:prstGeom>
        </p:spPr>
      </p:pic>
      <p:sp>
        <p:nvSpPr>
          <p:cNvPr id="63" name="Rectangle 58">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73746" y="4214253"/>
            <a:ext cx="1868033" cy="217384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70981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14292" y="513612"/>
            <a:ext cx="9894133" cy="1031216"/>
          </a:xfrm>
        </p:spPr>
        <p:txBody>
          <a:bodyPr anchor="b">
            <a:normAutofit/>
          </a:bodyPr>
          <a:lstStyle/>
          <a:p>
            <a:r>
              <a:rPr lang="en-US" sz="4800" b="1" dirty="0">
                <a:solidFill>
                  <a:schemeClr val="accent1"/>
                </a:solidFill>
                <a:effectLst>
                  <a:outerShdw blurRad="38100" dist="38100" dir="2700000" algn="tl">
                    <a:srgbClr val="000000">
                      <a:alpha val="43137"/>
                    </a:srgbClr>
                  </a:outerShdw>
                </a:effectLst>
              </a:rPr>
              <a:t>Pre- Registration of 16 and 17 year olds</a:t>
            </a:r>
          </a:p>
        </p:txBody>
      </p:sp>
      <p:pic>
        <p:nvPicPr>
          <p:cNvPr id="4" name="Picture 3">
            <a:extLst>
              <a:ext uri="{FF2B5EF4-FFF2-40B4-BE49-F238E27FC236}">
                <a16:creationId xmlns:a16="http://schemas.microsoft.com/office/drawing/2014/main" id="{2252A292-81DE-4811-AB23-69450F2DF3DC}"/>
              </a:ext>
            </a:extLst>
          </p:cNvPr>
          <p:cNvPicPr>
            <a:picLocks noChangeAspect="1"/>
          </p:cNvPicPr>
          <p:nvPr/>
        </p:nvPicPr>
        <p:blipFill>
          <a:blip r:embed="rId3"/>
          <a:stretch>
            <a:fillRect/>
          </a:stretch>
        </p:blipFill>
        <p:spPr>
          <a:xfrm>
            <a:off x="1683767" y="2589086"/>
            <a:ext cx="4730434" cy="2755478"/>
          </a:xfrm>
          <a:prstGeom prst="rect">
            <a:avLst/>
          </a:prstGeom>
        </p:spPr>
      </p:pic>
      <p:sp>
        <p:nvSpPr>
          <p:cNvPr id="78" name="Freeform: Shape 77">
            <a:extLst>
              <a:ext uri="{FF2B5EF4-FFF2-40B4-BE49-F238E27FC236}">
                <a16:creationId xmlns:a16="http://schemas.microsoft.com/office/drawing/2014/main" id="{C607803A-4E99-444E-94F7-8785CDDF5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80154" y="1884045"/>
            <a:ext cx="3275668" cy="2853308"/>
          </a:xfrm>
          <a:custGeom>
            <a:avLst/>
            <a:gdLst>
              <a:gd name="connsiteX0" fmla="*/ 3275668 w 3275668"/>
              <a:gd name="connsiteY0" fmla="*/ 2853308 h 2853308"/>
              <a:gd name="connsiteX1" fmla="*/ 655 w 3275668"/>
              <a:gd name="connsiteY1" fmla="*/ 2853308 h 2853308"/>
              <a:gd name="connsiteX2" fmla="*/ 0 w 3275668"/>
              <a:gd name="connsiteY2" fmla="*/ 2467565 h 2853308"/>
              <a:gd name="connsiteX3" fmla="*/ 2869894 w 3275668"/>
              <a:gd name="connsiteY3" fmla="*/ 2468888 h 2853308"/>
              <a:gd name="connsiteX4" fmla="*/ 2869894 w 3275668"/>
              <a:gd name="connsiteY4" fmla="*/ 0 h 2853308"/>
              <a:gd name="connsiteX5" fmla="*/ 3275668 w 3275668"/>
              <a:gd name="connsiteY5" fmla="*/ 0 h 2853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75668" h="2853308">
                <a:moveTo>
                  <a:pt x="3275668" y="2853308"/>
                </a:moveTo>
                <a:lnTo>
                  <a:pt x="655" y="2853308"/>
                </a:lnTo>
                <a:cubicBezTo>
                  <a:pt x="-655" y="2720171"/>
                  <a:pt x="1310" y="2600702"/>
                  <a:pt x="0" y="2467565"/>
                </a:cubicBezTo>
                <a:lnTo>
                  <a:pt x="2869894" y="2468888"/>
                </a:lnTo>
                <a:lnTo>
                  <a:pt x="2869894" y="0"/>
                </a:lnTo>
                <a:lnTo>
                  <a:pt x="3275668" y="0"/>
                </a:lnTo>
                <a:close/>
              </a:path>
            </a:pathLst>
          </a:custGeom>
          <a:solidFill>
            <a:srgbClr val="4C4C4C"/>
          </a:solidFill>
          <a:ln w="0">
            <a:noFill/>
            <a:prstDash val="solid"/>
            <a:round/>
            <a:headEnd/>
            <a:tailEnd/>
          </a:ln>
        </p:spPr>
      </p:sp>
      <p:sp>
        <p:nvSpPr>
          <p:cNvPr id="80" name="Freeform: Shape 79">
            <a:extLst>
              <a:ext uri="{FF2B5EF4-FFF2-40B4-BE49-F238E27FC236}">
                <a16:creationId xmlns:a16="http://schemas.microsoft.com/office/drawing/2014/main" id="{2989BE6A-C309-418E-8ADD-1616A98057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55822" y="3222529"/>
            <a:ext cx="3242952" cy="2828156"/>
          </a:xfrm>
          <a:custGeom>
            <a:avLst/>
            <a:gdLst>
              <a:gd name="connsiteX0" fmla="*/ 2837178 w 3242952"/>
              <a:gd name="connsiteY0" fmla="*/ 0 h 2828156"/>
              <a:gd name="connsiteX1" fmla="*/ 3242952 w 3242952"/>
              <a:gd name="connsiteY1" fmla="*/ 0 h 2828156"/>
              <a:gd name="connsiteX2" fmla="*/ 3242952 w 3242952"/>
              <a:gd name="connsiteY2" fmla="*/ 2828156 h 2828156"/>
              <a:gd name="connsiteX3" fmla="*/ 0 w 3242952"/>
              <a:gd name="connsiteY3" fmla="*/ 2828156 h 2828156"/>
              <a:gd name="connsiteX4" fmla="*/ 0 w 3242952"/>
              <a:gd name="connsiteY4" fmla="*/ 2442859 h 2828156"/>
              <a:gd name="connsiteX5" fmla="*/ 2837178 w 3242952"/>
              <a:gd name="connsiteY5" fmla="*/ 2443295 h 2828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42952" h="2828156">
                <a:moveTo>
                  <a:pt x="2837178" y="0"/>
                </a:moveTo>
                <a:lnTo>
                  <a:pt x="3242952" y="0"/>
                </a:lnTo>
                <a:lnTo>
                  <a:pt x="3242952" y="2828156"/>
                </a:lnTo>
                <a:lnTo>
                  <a:pt x="0" y="2828156"/>
                </a:lnTo>
                <a:lnTo>
                  <a:pt x="0" y="2442859"/>
                </a:lnTo>
                <a:lnTo>
                  <a:pt x="2837178" y="2443295"/>
                </a:lnTo>
                <a:close/>
              </a:path>
            </a:pathLst>
          </a:custGeom>
          <a:solidFill>
            <a:srgbClr val="4C4C4C"/>
          </a:solidFill>
          <a:ln w="0">
            <a:noFill/>
            <a:prstDash val="solid"/>
            <a:round/>
            <a:headEnd/>
            <a:tailEnd/>
          </a:ln>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7781373" y="2279151"/>
            <a:ext cx="3627063" cy="3387145"/>
          </a:xfrm>
        </p:spPr>
        <p:txBody>
          <a:bodyPr anchor="ctr">
            <a:normAutofit/>
          </a:bodyPr>
          <a:lstStyle/>
          <a:p>
            <a:r>
              <a:rPr lang="en-US" sz="2400" b="1"/>
              <a:t>Effective Jan 1, 2020</a:t>
            </a:r>
          </a:p>
          <a:p>
            <a:endParaRPr lang="en-US" sz="2400" b="1"/>
          </a:p>
          <a:p>
            <a:r>
              <a:rPr lang="en-US" sz="2400" b="1"/>
              <a:t>16 and 17 year olds may register to vote.</a:t>
            </a:r>
          </a:p>
          <a:p>
            <a:endParaRPr lang="en-US" sz="2400" b="1"/>
          </a:p>
          <a:p>
            <a:r>
              <a:rPr lang="en-US" sz="2400" b="1"/>
              <a:t>They will be able to vote in the election following their 18</a:t>
            </a:r>
            <a:r>
              <a:rPr lang="en-US" sz="2400" b="1" baseline="30000"/>
              <a:t>th</a:t>
            </a:r>
            <a:r>
              <a:rPr lang="en-US" sz="2400" b="1"/>
              <a:t> birthday.</a:t>
            </a:r>
          </a:p>
        </p:txBody>
      </p:sp>
    </p:spTree>
    <p:extLst>
      <p:ext uri="{BB962C8B-B14F-4D97-AF65-F5344CB8AC3E}">
        <p14:creationId xmlns:p14="http://schemas.microsoft.com/office/powerpoint/2010/main" val="1650198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E95D989-81FA-4BAD-9AD5-E46CEDA91B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3"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38200" y="811161"/>
            <a:ext cx="3335594" cy="5403370"/>
          </a:xfrm>
        </p:spPr>
        <p:txBody>
          <a:bodyPr>
            <a:normAutofit/>
          </a:bodyPr>
          <a:lstStyle/>
          <a:p>
            <a:r>
              <a:rPr lang="en-US" sz="4800" b="1" dirty="0">
                <a:solidFill>
                  <a:srgbClr val="FFFFFF"/>
                </a:solidFill>
                <a:latin typeface="+mn-lt"/>
              </a:rPr>
              <a:t>State-wide Voter Registration Transfer</a:t>
            </a:r>
          </a:p>
        </p:txBody>
      </p:sp>
      <p:sp>
        <p:nvSpPr>
          <p:cNvPr id="12" name="Rectangle 11">
            <a:extLst>
              <a:ext uri="{FF2B5EF4-FFF2-40B4-BE49-F238E27FC236}">
                <a16:creationId xmlns:a16="http://schemas.microsoft.com/office/drawing/2014/main" id="{156189E5-8A3E-4CFD-B71B-CCD0F8495E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3" y="0"/>
            <a:ext cx="142074"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D1D5ECDC-871C-4BB0-B09C-C175421894F4}"/>
              </a:ext>
            </a:extLst>
          </p:cNvPr>
          <p:cNvGraphicFramePr>
            <a:graphicFrameLocks noGrp="1"/>
          </p:cNvGraphicFramePr>
          <p:nvPr>
            <p:ph idx="1"/>
            <p:extLst>
              <p:ext uri="{D42A27DB-BD31-4B8C-83A1-F6EECF244321}">
                <p14:modId xmlns:p14="http://schemas.microsoft.com/office/powerpoint/2010/main" val="3552293760"/>
              </p:ext>
            </p:extLst>
          </p:nvPr>
        </p:nvGraphicFramePr>
        <p:xfrm>
          <a:off x="5459413" y="642938"/>
          <a:ext cx="6089650"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3094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800" b="1" dirty="0">
                <a:solidFill>
                  <a:srgbClr val="FF0000"/>
                </a:solidFill>
                <a:effectLst>
                  <a:outerShdw blurRad="38100" dist="38100" dir="2700000" algn="tl">
                    <a:srgbClr val="000000">
                      <a:alpha val="43137"/>
                    </a:srgbClr>
                  </a:outerShdw>
                </a:effectLst>
              </a:rPr>
              <a:t>Early Voting</a:t>
            </a:r>
          </a:p>
        </p:txBody>
      </p:sp>
      <p:sp>
        <p:nvSpPr>
          <p:cNvPr id="3" name="Content Placeholder 2"/>
          <p:cNvSpPr>
            <a:spLocks noGrp="1"/>
          </p:cNvSpPr>
          <p:nvPr>
            <p:ph idx="1"/>
          </p:nvPr>
        </p:nvSpPr>
        <p:spPr/>
        <p:txBody>
          <a:bodyPr/>
          <a:lstStyle/>
          <a:p>
            <a:r>
              <a:rPr lang="en-US" sz="3600" b="1" dirty="0">
                <a:solidFill>
                  <a:schemeClr val="accent1"/>
                </a:solidFill>
              </a:rPr>
              <a:t>County must have one early voting site for every 50,000 voters</a:t>
            </a:r>
          </a:p>
          <a:p>
            <a:r>
              <a:rPr lang="en-US" sz="3600" b="1" dirty="0">
                <a:solidFill>
                  <a:schemeClr val="accent1"/>
                </a:solidFill>
              </a:rPr>
              <a:t>Must begin 10 days before the election</a:t>
            </a:r>
          </a:p>
          <a:p>
            <a:r>
              <a:rPr lang="en-US" sz="3600" b="1" dirty="0">
                <a:solidFill>
                  <a:schemeClr val="accent1"/>
                </a:solidFill>
              </a:rPr>
              <a:t>Must include one weekend</a:t>
            </a:r>
          </a:p>
          <a:p>
            <a:r>
              <a:rPr lang="en-US" sz="3600" b="1" dirty="0">
                <a:solidFill>
                  <a:schemeClr val="accent1"/>
                </a:solidFill>
              </a:rPr>
              <a:t>Must include some evening hours. </a:t>
            </a:r>
          </a:p>
          <a:p>
            <a:r>
              <a:rPr lang="en-US" sz="3600" b="1" dirty="0">
                <a:solidFill>
                  <a:schemeClr val="accent1"/>
                </a:solidFill>
              </a:rPr>
              <a:t>Became Effective November 5, 2019</a:t>
            </a:r>
          </a:p>
          <a:p>
            <a:endParaRPr lang="en-US" sz="3600" b="1" dirty="0">
              <a:solidFill>
                <a:schemeClr val="accent1"/>
              </a:solidFill>
            </a:endParaRPr>
          </a:p>
          <a:p>
            <a:endParaRPr lang="en-US" dirty="0"/>
          </a:p>
          <a:p>
            <a:endParaRPr lang="en-US" dirty="0"/>
          </a:p>
        </p:txBody>
      </p:sp>
    </p:spTree>
    <p:extLst>
      <p:ext uri="{BB962C8B-B14F-4D97-AF65-F5344CB8AC3E}">
        <p14:creationId xmlns:p14="http://schemas.microsoft.com/office/powerpoint/2010/main" val="2404632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328309"/>
          </a:xfrm>
        </p:spPr>
        <p:txBody>
          <a:bodyPr/>
          <a:lstStyle/>
          <a:p>
            <a:pPr algn="ctr"/>
            <a:r>
              <a:rPr lang="en-US" b="1" dirty="0">
                <a:solidFill>
                  <a:srgbClr val="FF0000"/>
                </a:solidFill>
                <a:latin typeface="AR DELANEY" panose="02000000000000000000" pitchFamily="2" charset="0"/>
              </a:rPr>
              <a:t>Early Voting is available for all Elections, including the </a:t>
            </a:r>
            <a:br>
              <a:rPr lang="en-US" b="1" dirty="0">
                <a:solidFill>
                  <a:srgbClr val="FF0000"/>
                </a:solidFill>
                <a:latin typeface="AR DELANEY" panose="02000000000000000000" pitchFamily="2" charset="0"/>
              </a:rPr>
            </a:br>
            <a:r>
              <a:rPr lang="en-US" b="1" dirty="0">
                <a:solidFill>
                  <a:srgbClr val="FF0000"/>
                </a:solidFill>
                <a:latin typeface="AR DELANEY" panose="02000000000000000000" pitchFamily="2" charset="0"/>
              </a:rPr>
              <a:t>Presidential Primary</a:t>
            </a:r>
            <a:br>
              <a:rPr lang="en-US" b="1" dirty="0">
                <a:solidFill>
                  <a:srgbClr val="FF0000"/>
                </a:solidFill>
                <a:latin typeface="AR DELANEY" panose="02000000000000000000" pitchFamily="2" charset="0"/>
              </a:rPr>
            </a:br>
            <a:br>
              <a:rPr lang="en-US" b="1" dirty="0">
                <a:solidFill>
                  <a:srgbClr val="FF0000"/>
                </a:solidFill>
                <a:latin typeface="AR DELANEY" panose="02000000000000000000" pitchFamily="2" charset="0"/>
              </a:rPr>
            </a:br>
            <a:r>
              <a:rPr lang="en-US" b="1" dirty="0">
                <a:solidFill>
                  <a:srgbClr val="FF0000"/>
                </a:solidFill>
                <a:latin typeface="AR DELANEY" panose="02000000000000000000" pitchFamily="2" charset="0"/>
                <a:hlinkClick r:id="rId3"/>
              </a:rPr>
              <a:t>https://elections.ny.gov/</a:t>
            </a:r>
            <a:r>
              <a:rPr lang="en-US" b="1" dirty="0">
                <a:solidFill>
                  <a:srgbClr val="FF0000"/>
                </a:solidFill>
                <a:latin typeface="AR DELANEY" panose="02000000000000000000" pitchFamily="2" charset="0"/>
              </a:rPr>
              <a:t> </a:t>
            </a:r>
            <a:br>
              <a:rPr lang="en-US" b="1" dirty="0">
                <a:solidFill>
                  <a:srgbClr val="FF0000"/>
                </a:solidFill>
                <a:latin typeface="AR DELANEY" panose="02000000000000000000" pitchFamily="2" charset="0"/>
              </a:rPr>
            </a:br>
            <a:r>
              <a:rPr lang="en-US" b="1" dirty="0">
                <a:solidFill>
                  <a:srgbClr val="FF0000"/>
                </a:solidFill>
                <a:latin typeface="AR DELANEY" panose="02000000000000000000" pitchFamily="2" charset="0"/>
              </a:rPr>
              <a:t>for all election info</a:t>
            </a:r>
            <a:endParaRPr lang="en-US" b="1" dirty="0">
              <a:solidFill>
                <a:srgbClr val="0070C0"/>
              </a:solidFill>
              <a:latin typeface="AR DELANEY" panose="02000000000000000000" pitchFamily="2" charset="0"/>
            </a:endParaRPr>
          </a:p>
        </p:txBody>
      </p:sp>
      <p:sp>
        <p:nvSpPr>
          <p:cNvPr id="5" name="Content Placeholder 4">
            <a:extLst>
              <a:ext uri="{FF2B5EF4-FFF2-40B4-BE49-F238E27FC236}">
                <a16:creationId xmlns:a16="http://schemas.microsoft.com/office/drawing/2014/main" id="{D8FB23B9-C18D-8E8E-270A-F89288F86B47}"/>
              </a:ext>
            </a:extLst>
          </p:cNvPr>
          <p:cNvSpPr>
            <a:spLocks noGrp="1"/>
          </p:cNvSpPr>
          <p:nvPr>
            <p:ph idx="1"/>
          </p:nvPr>
        </p:nvSpPr>
        <p:spPr>
          <a:xfrm>
            <a:off x="838200" y="6064369"/>
            <a:ext cx="10515600" cy="112593"/>
          </a:xfrm>
        </p:spPr>
        <p:txBody>
          <a:bodyPr>
            <a:normAutofit fontScale="25000" lnSpcReduction="20000"/>
          </a:bodyPr>
          <a:lstStyle/>
          <a:p>
            <a:endParaRPr lang="en-US" dirty="0"/>
          </a:p>
        </p:txBody>
      </p:sp>
    </p:spTree>
    <p:extLst>
      <p:ext uri="{BB962C8B-B14F-4D97-AF65-F5344CB8AC3E}">
        <p14:creationId xmlns:p14="http://schemas.microsoft.com/office/powerpoint/2010/main" val="424841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9" name="Rectangle 4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3" name="Picture 5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sz="4100" b="1" dirty="0">
                <a:solidFill>
                  <a:srgbClr val="FFFFFF"/>
                </a:solidFill>
              </a:rPr>
              <a:t>Presidential Primary &amp;</a:t>
            </a:r>
            <a:br>
              <a:rPr lang="en-US" sz="4100" b="1" dirty="0">
                <a:solidFill>
                  <a:srgbClr val="FFFFFF"/>
                </a:solidFill>
              </a:rPr>
            </a:br>
            <a:r>
              <a:rPr lang="en-US" sz="4100" b="1" dirty="0">
                <a:solidFill>
                  <a:srgbClr val="FFFFFF"/>
                </a:solidFill>
              </a:rPr>
              <a:t>Election Dates</a:t>
            </a:r>
            <a:br>
              <a:rPr lang="en-US" sz="4100" b="1" dirty="0">
                <a:solidFill>
                  <a:srgbClr val="FFFFFF"/>
                </a:solidFill>
              </a:rPr>
            </a:br>
            <a:r>
              <a:rPr lang="en-US" sz="4100" b="1" dirty="0">
                <a:solidFill>
                  <a:srgbClr val="FFFFFF"/>
                </a:solidFill>
              </a:rPr>
              <a:t>in 2024</a:t>
            </a:r>
          </a:p>
        </p:txBody>
      </p:sp>
      <p:sp>
        <p:nvSpPr>
          <p:cNvPr id="44" name="Content Placeholder 3">
            <a:extLst>
              <a:ext uri="{FF2B5EF4-FFF2-40B4-BE49-F238E27FC236}">
                <a16:creationId xmlns:a16="http://schemas.microsoft.com/office/drawing/2014/main" id="{13E66CB4-A354-414E-9E19-4E17E93E3924}"/>
              </a:ext>
            </a:extLst>
          </p:cNvPr>
          <p:cNvSpPr>
            <a:spLocks noGrp="1"/>
          </p:cNvSpPr>
          <p:nvPr>
            <p:ph idx="1"/>
          </p:nvPr>
        </p:nvSpPr>
        <p:spPr>
          <a:xfrm>
            <a:off x="6090574" y="801866"/>
            <a:ext cx="5306084" cy="5230634"/>
          </a:xfrm>
        </p:spPr>
        <p:txBody>
          <a:bodyPr anchor="ctr">
            <a:normAutofit fontScale="92500" lnSpcReduction="10000"/>
          </a:bodyPr>
          <a:lstStyle/>
          <a:p>
            <a:pPr marL="0" lvl="0" indent="0">
              <a:buNone/>
            </a:pPr>
            <a:r>
              <a:rPr lang="en-US" sz="1900" b="1" dirty="0">
                <a:solidFill>
                  <a:srgbClr val="FF0000"/>
                </a:solidFill>
                <a:effectLst>
                  <a:outerShdw blurRad="38100" dist="38100" dir="2700000" algn="tl">
                    <a:srgbClr val="000000">
                      <a:alpha val="43137"/>
                    </a:srgbClr>
                  </a:outerShdw>
                </a:effectLst>
              </a:rPr>
              <a:t>Last Day to change your Party Registration:  </a:t>
            </a:r>
            <a:r>
              <a:rPr lang="en-US" sz="1900" b="1" dirty="0">
                <a:solidFill>
                  <a:srgbClr val="0070C0"/>
                </a:solidFill>
                <a:effectLst>
                  <a:outerShdw blurRad="38100" dist="38100" dir="2700000" algn="tl">
                    <a:srgbClr val="000000">
                      <a:alpha val="43137"/>
                    </a:srgbClr>
                  </a:outerShdw>
                </a:effectLst>
              </a:rPr>
              <a:t>Feb 14</a:t>
            </a:r>
          </a:p>
          <a:p>
            <a:pPr marL="0" lvl="0" indent="0">
              <a:buNone/>
            </a:pPr>
            <a:r>
              <a:rPr lang="en-US" sz="1900" b="1" dirty="0">
                <a:solidFill>
                  <a:srgbClr val="0070C0"/>
                </a:solidFill>
                <a:effectLst>
                  <a:outerShdw blurRad="38100" dist="38100" dir="2700000" algn="tl">
                    <a:srgbClr val="000000">
                      <a:alpha val="43137"/>
                    </a:srgbClr>
                  </a:outerShdw>
                </a:effectLst>
              </a:rPr>
              <a:t> </a:t>
            </a:r>
            <a:r>
              <a:rPr lang="en-US" sz="1900" b="1" dirty="0">
                <a:solidFill>
                  <a:srgbClr val="FF0000"/>
                </a:solidFill>
                <a:effectLst>
                  <a:outerShdw blurRad="38100" dist="38100" dir="2700000" algn="tl">
                    <a:srgbClr val="000000">
                      <a:alpha val="43137"/>
                    </a:srgbClr>
                  </a:outerShdw>
                </a:effectLst>
              </a:rPr>
              <a:t>Early Voting Dates:  </a:t>
            </a:r>
            <a:r>
              <a:rPr lang="en-US" sz="1900" b="1" dirty="0">
                <a:solidFill>
                  <a:srgbClr val="0070C0"/>
                </a:solidFill>
                <a:effectLst>
                  <a:outerShdw blurRad="38100" dist="38100" dir="2700000" algn="tl">
                    <a:srgbClr val="000000">
                      <a:alpha val="43137"/>
                    </a:srgbClr>
                  </a:outerShdw>
                </a:effectLst>
              </a:rPr>
              <a:t>March 23 through March 30, hours vary</a:t>
            </a:r>
          </a:p>
          <a:p>
            <a:pPr marL="0" lvl="0" indent="0">
              <a:lnSpc>
                <a:spcPct val="100000"/>
              </a:lnSpc>
              <a:buNone/>
            </a:pPr>
            <a:r>
              <a:rPr lang="en-US" sz="1900" b="1" dirty="0">
                <a:solidFill>
                  <a:srgbClr val="FF0000"/>
                </a:solidFill>
                <a:effectLst>
                  <a:outerShdw blurRad="38100" dist="38100" dir="2700000" algn="tl">
                    <a:srgbClr val="000000">
                      <a:alpha val="43137"/>
                    </a:srgbClr>
                  </a:outerShdw>
                </a:effectLst>
              </a:rPr>
              <a:t>Last day to register for the Primary Election: </a:t>
            </a:r>
            <a:r>
              <a:rPr lang="en-US" sz="1900" b="1" dirty="0">
                <a:solidFill>
                  <a:srgbClr val="0070C0"/>
                </a:solidFill>
                <a:effectLst>
                  <a:outerShdw blurRad="38100" dist="38100" dir="2700000" algn="tl">
                    <a:srgbClr val="000000">
                      <a:alpha val="43137"/>
                    </a:srgbClr>
                  </a:outerShdw>
                </a:effectLst>
              </a:rPr>
              <a:t>March 23 </a:t>
            </a:r>
            <a:r>
              <a:rPr lang="en-US" sz="1800" dirty="0">
                <a:solidFill>
                  <a:srgbClr val="0070C0"/>
                </a:solidFill>
                <a:effectLst>
                  <a:outerShdw blurRad="38100" dist="38100" dir="2700000" algn="tl">
                    <a:srgbClr val="000000">
                      <a:alpha val="43137"/>
                    </a:srgbClr>
                  </a:outerShdw>
                </a:effectLst>
              </a:rPr>
              <a:t>(Cannot be used to change your party if currently registered)</a:t>
            </a:r>
          </a:p>
          <a:p>
            <a:pPr marL="0" lvl="0" indent="0">
              <a:lnSpc>
                <a:spcPct val="100000"/>
              </a:lnSpc>
              <a:buNone/>
            </a:pPr>
            <a:r>
              <a:rPr lang="en-US" sz="1800" b="1" dirty="0">
                <a:solidFill>
                  <a:srgbClr val="FF0000"/>
                </a:solidFill>
                <a:effectLst>
                  <a:outerShdw blurRad="38100" dist="38100" dir="2700000" algn="tl">
                    <a:srgbClr val="000000">
                      <a:alpha val="43137"/>
                    </a:srgbClr>
                  </a:outerShdw>
                </a:effectLst>
              </a:rPr>
              <a:t>Last day to apply in person for an absentee ballot: </a:t>
            </a:r>
            <a:r>
              <a:rPr lang="en-US" sz="1800" b="1" dirty="0">
                <a:solidFill>
                  <a:srgbClr val="0070C0"/>
                </a:solidFill>
                <a:effectLst>
                  <a:outerShdw blurRad="38100" dist="38100" dir="2700000" algn="tl">
                    <a:srgbClr val="000000">
                      <a:alpha val="43137"/>
                    </a:srgbClr>
                  </a:outerShdw>
                </a:effectLst>
              </a:rPr>
              <a:t>April 1</a:t>
            </a:r>
          </a:p>
          <a:p>
            <a:pPr marL="0" lvl="0" indent="0">
              <a:lnSpc>
                <a:spcPct val="100000"/>
              </a:lnSpc>
              <a:buNone/>
            </a:pPr>
            <a:r>
              <a:rPr lang="en-US" sz="1900" b="1" dirty="0">
                <a:solidFill>
                  <a:srgbClr val="FF0000"/>
                </a:solidFill>
                <a:effectLst>
                  <a:outerShdw blurRad="38100" dist="38100" dir="2700000" algn="tl">
                    <a:srgbClr val="000000">
                      <a:alpha val="43137"/>
                    </a:srgbClr>
                  </a:outerShdw>
                </a:effectLst>
              </a:rPr>
              <a:t>Last day to return an absentee ballot in person (or to postmark it):  </a:t>
            </a:r>
            <a:r>
              <a:rPr lang="en-US" sz="1900" b="1" dirty="0">
                <a:solidFill>
                  <a:srgbClr val="0070C0"/>
                </a:solidFill>
                <a:effectLst>
                  <a:outerShdw blurRad="38100" dist="38100" dir="2700000" algn="tl">
                    <a:srgbClr val="000000">
                      <a:alpha val="43137"/>
                    </a:srgbClr>
                  </a:outerShdw>
                </a:effectLst>
              </a:rPr>
              <a:t>April 2</a:t>
            </a:r>
          </a:p>
          <a:p>
            <a:pPr marL="0" lvl="0" indent="0">
              <a:buNone/>
            </a:pPr>
            <a:r>
              <a:rPr lang="en-US" sz="1900" b="1" dirty="0">
                <a:solidFill>
                  <a:srgbClr val="FF0000"/>
                </a:solidFill>
                <a:effectLst>
                  <a:outerShdw blurRad="38100" dist="38100" dir="2700000" algn="tl">
                    <a:srgbClr val="000000">
                      <a:alpha val="43137"/>
                    </a:srgbClr>
                  </a:outerShdw>
                </a:effectLst>
              </a:rPr>
              <a:t>Presidential Primary: </a:t>
            </a:r>
            <a:r>
              <a:rPr lang="en-US" sz="1900" b="1" dirty="0">
                <a:solidFill>
                  <a:srgbClr val="0070C0"/>
                </a:solidFill>
                <a:effectLst>
                  <a:outerShdw blurRad="38100" dist="38100" dir="2700000" algn="tl">
                    <a:srgbClr val="000000">
                      <a:alpha val="43137"/>
                    </a:srgbClr>
                  </a:outerShdw>
                </a:effectLst>
              </a:rPr>
              <a:t>Tuesday, April 2</a:t>
            </a:r>
          </a:p>
          <a:p>
            <a:pPr marL="0" lvl="0" indent="0">
              <a:buNone/>
            </a:pPr>
            <a:r>
              <a:rPr lang="en-US" sz="1900" b="1" dirty="0">
                <a:solidFill>
                  <a:srgbClr val="0070C0"/>
                </a:solidFill>
                <a:effectLst>
                  <a:outerShdw blurRad="38100" dist="38100" dir="2700000" algn="tl">
                    <a:srgbClr val="000000">
                      <a:alpha val="43137"/>
                    </a:srgbClr>
                  </a:outerShdw>
                </a:effectLst>
              </a:rPr>
              <a:t>Polls are open 6am-9pm</a:t>
            </a:r>
            <a:endParaRPr lang="en-US" sz="1900" b="1" dirty="0">
              <a:solidFill>
                <a:srgbClr val="FF0000"/>
              </a:solidFill>
              <a:effectLst>
                <a:outerShdw blurRad="38100" dist="38100" dir="2700000" algn="tl">
                  <a:srgbClr val="000000">
                    <a:alpha val="43137"/>
                  </a:srgbClr>
                </a:outerShdw>
              </a:effectLst>
            </a:endParaRPr>
          </a:p>
          <a:p>
            <a:pPr marL="0" lvl="0" indent="0">
              <a:buNone/>
            </a:pPr>
            <a:endParaRPr lang="en-US" sz="1900" b="1" dirty="0">
              <a:solidFill>
                <a:srgbClr val="FF0000"/>
              </a:solidFill>
              <a:effectLst>
                <a:outerShdw blurRad="38100" dist="38100" dir="2700000" algn="tl">
                  <a:srgbClr val="000000">
                    <a:alpha val="43137"/>
                  </a:srgbClr>
                </a:outerShdw>
              </a:effectLst>
            </a:endParaRPr>
          </a:p>
          <a:p>
            <a:pPr marL="0" lvl="0" indent="0">
              <a:buNone/>
            </a:pPr>
            <a:endParaRPr lang="en-US" sz="1900" b="1" dirty="0">
              <a:solidFill>
                <a:srgbClr val="FF0000"/>
              </a:solidFill>
              <a:effectLst>
                <a:outerShdw blurRad="38100" dist="38100" dir="2700000" algn="tl">
                  <a:srgbClr val="000000">
                    <a:alpha val="43137"/>
                  </a:srgbClr>
                </a:outerShdw>
              </a:effectLst>
            </a:endParaRPr>
          </a:p>
          <a:p>
            <a:pPr marL="0" lvl="0" indent="0">
              <a:buNone/>
            </a:pPr>
            <a:r>
              <a:rPr lang="en-US" sz="1900" b="1" dirty="0">
                <a:solidFill>
                  <a:srgbClr val="FF0000"/>
                </a:solidFill>
                <a:effectLst>
                  <a:outerShdw blurRad="38100" dist="38100" dir="2700000" algn="tl">
                    <a:srgbClr val="000000">
                      <a:alpha val="43137"/>
                    </a:srgbClr>
                  </a:outerShdw>
                </a:effectLst>
              </a:rPr>
              <a:t>Board of Elections Building: 1st Floor, 50 W. High St., Ballston Spa will be one of the early voting sites – Others to be announced.</a:t>
            </a:r>
          </a:p>
          <a:p>
            <a:pPr marL="0" lvl="0" indent="0">
              <a:buNone/>
            </a:pPr>
            <a:endParaRPr lang="en-US" sz="2000" b="1" dirty="0">
              <a:solidFill>
                <a:schemeClr val="accent5"/>
              </a:solidFill>
            </a:endParaRPr>
          </a:p>
        </p:txBody>
      </p:sp>
    </p:spTree>
    <p:extLst>
      <p:ext uri="{BB962C8B-B14F-4D97-AF65-F5344CB8AC3E}">
        <p14:creationId xmlns:p14="http://schemas.microsoft.com/office/powerpoint/2010/main" val="1810354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9" name="Rectangle 4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3" name="Picture 5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fontScale="90000"/>
          </a:bodyPr>
          <a:lstStyle/>
          <a:p>
            <a:pPr algn="ctr"/>
            <a:br>
              <a:rPr lang="en-US" dirty="0">
                <a:solidFill>
                  <a:srgbClr val="FFFFFF"/>
                </a:solidFill>
                <a:latin typeface="Arial Rounded MT Bold" panose="020F0704030504030204" pitchFamily="34" charset="0"/>
              </a:rPr>
            </a:br>
            <a:br>
              <a:rPr lang="en-US" dirty="0">
                <a:solidFill>
                  <a:srgbClr val="FFFFFF"/>
                </a:solidFill>
                <a:latin typeface="Arial Rounded MT Bold" panose="020F0704030504030204" pitchFamily="34" charset="0"/>
              </a:rPr>
            </a:br>
            <a:br>
              <a:rPr lang="en-US" dirty="0">
                <a:solidFill>
                  <a:srgbClr val="FFFFFF"/>
                </a:solidFill>
                <a:latin typeface="Arial Rounded MT Bold" panose="020F0704030504030204" pitchFamily="34" charset="0"/>
              </a:rPr>
            </a:br>
            <a:br>
              <a:rPr lang="en-US" dirty="0">
                <a:solidFill>
                  <a:srgbClr val="FFFFFF"/>
                </a:solidFill>
                <a:latin typeface="Arial Rounded MT Bold" panose="020F0704030504030204" pitchFamily="34" charset="0"/>
              </a:rPr>
            </a:br>
            <a:br>
              <a:rPr lang="en-US" dirty="0">
                <a:solidFill>
                  <a:srgbClr val="FFFFFF"/>
                </a:solidFill>
                <a:latin typeface="Arial Rounded MT Bold" panose="020F0704030504030204" pitchFamily="34" charset="0"/>
              </a:rPr>
            </a:br>
            <a:br>
              <a:rPr lang="en-US" dirty="0">
                <a:solidFill>
                  <a:srgbClr val="FFFFFF"/>
                </a:solidFill>
                <a:latin typeface="Arial Rounded MT Bold" panose="020F0704030504030204" pitchFamily="34" charset="0"/>
              </a:rPr>
            </a:br>
            <a:r>
              <a:rPr lang="en-US" dirty="0">
                <a:solidFill>
                  <a:srgbClr val="FFFFFF"/>
                </a:solidFill>
                <a:latin typeface="Arial Rounded MT Bold" panose="020F0704030504030204" pitchFamily="34" charset="0"/>
              </a:rPr>
              <a:t>Generic</a:t>
            </a:r>
            <a:br>
              <a:rPr lang="en-US" sz="4100" b="1" dirty="0">
                <a:solidFill>
                  <a:srgbClr val="FFFFFF"/>
                </a:solidFill>
              </a:rPr>
            </a:br>
            <a:br>
              <a:rPr lang="en-US" sz="4100" b="1" dirty="0">
                <a:solidFill>
                  <a:srgbClr val="FFFFFF"/>
                </a:solidFill>
              </a:rPr>
            </a:br>
            <a:r>
              <a:rPr lang="en-US" sz="4900" b="1" dirty="0">
                <a:solidFill>
                  <a:srgbClr val="FFFFFF"/>
                </a:solidFill>
                <a:latin typeface="Arial Rounded MT Bold" panose="020F0704030504030204" pitchFamily="34" charset="0"/>
              </a:rPr>
              <a:t>Election Calendar</a:t>
            </a:r>
            <a:br>
              <a:rPr lang="en-US" sz="4100" b="1" dirty="0">
                <a:solidFill>
                  <a:srgbClr val="FFFFFF"/>
                </a:solidFill>
                <a:latin typeface="Arial Rounded MT Bold" panose="020F0704030504030204" pitchFamily="34" charset="0"/>
              </a:rPr>
            </a:br>
            <a:br>
              <a:rPr lang="en-US" sz="4100" b="1" dirty="0">
                <a:solidFill>
                  <a:srgbClr val="FFFFFF"/>
                </a:solidFill>
                <a:latin typeface="Arial Rounded MT Bold" panose="020F0704030504030204" pitchFamily="34" charset="0"/>
              </a:rPr>
            </a:br>
            <a:br>
              <a:rPr lang="en-US" sz="4100" b="1" dirty="0">
                <a:solidFill>
                  <a:srgbClr val="FFFFFF"/>
                </a:solidFill>
                <a:latin typeface="Arial Rounded MT Bold" panose="020F0704030504030204" pitchFamily="34" charset="0"/>
              </a:rPr>
            </a:br>
            <a:br>
              <a:rPr lang="en-US" sz="4100" b="1" dirty="0">
                <a:solidFill>
                  <a:srgbClr val="FFFFFF"/>
                </a:solidFill>
              </a:rPr>
            </a:br>
            <a:br>
              <a:rPr lang="en-US" sz="4100" b="1" dirty="0">
                <a:solidFill>
                  <a:srgbClr val="FFFFFF"/>
                </a:solidFill>
              </a:rPr>
            </a:br>
            <a:br>
              <a:rPr lang="en-US" sz="4100" b="1" dirty="0">
                <a:solidFill>
                  <a:srgbClr val="FFFFFF"/>
                </a:solidFill>
              </a:rPr>
            </a:br>
            <a:r>
              <a:rPr lang="en-US" sz="4100" b="1" dirty="0">
                <a:solidFill>
                  <a:srgbClr val="FFFFFF"/>
                </a:solidFill>
              </a:rPr>
              <a:t>e</a:t>
            </a:r>
            <a:br>
              <a:rPr lang="en-US" sz="4100" b="1" dirty="0">
                <a:solidFill>
                  <a:srgbClr val="FFFFFF"/>
                </a:solidFill>
              </a:rPr>
            </a:br>
            <a:br>
              <a:rPr lang="en-US" sz="4100" b="1" dirty="0">
                <a:solidFill>
                  <a:srgbClr val="FFFFFF"/>
                </a:solidFill>
              </a:rPr>
            </a:br>
            <a:endParaRPr lang="en-US" sz="4100" b="1" dirty="0">
              <a:solidFill>
                <a:srgbClr val="FFFFFF"/>
              </a:solidFill>
            </a:endParaRPr>
          </a:p>
        </p:txBody>
      </p:sp>
      <p:sp>
        <p:nvSpPr>
          <p:cNvPr id="44" name="Content Placeholder 3">
            <a:extLst>
              <a:ext uri="{FF2B5EF4-FFF2-40B4-BE49-F238E27FC236}">
                <a16:creationId xmlns:a16="http://schemas.microsoft.com/office/drawing/2014/main" id="{13E66CB4-A354-414E-9E19-4E17E93E3924}"/>
              </a:ext>
            </a:extLst>
          </p:cNvPr>
          <p:cNvSpPr>
            <a:spLocks noGrp="1"/>
          </p:cNvSpPr>
          <p:nvPr>
            <p:ph idx="1"/>
          </p:nvPr>
        </p:nvSpPr>
        <p:spPr>
          <a:xfrm>
            <a:off x="6090574" y="801866"/>
            <a:ext cx="5306084" cy="5230634"/>
          </a:xfrm>
        </p:spPr>
        <p:txBody>
          <a:bodyPr anchor="ctr">
            <a:normAutofit/>
          </a:bodyPr>
          <a:lstStyle/>
          <a:p>
            <a:pPr marL="0" indent="0">
              <a:buNone/>
            </a:pPr>
            <a:r>
              <a:rPr lang="en-US" sz="2400" b="1" dirty="0">
                <a:solidFill>
                  <a:srgbClr val="FF0000"/>
                </a:solidFill>
                <a:effectLst>
                  <a:outerShdw blurRad="38100" dist="38100" dir="2700000" algn="tl">
                    <a:srgbClr val="000000">
                      <a:alpha val="43137"/>
                    </a:srgbClr>
                  </a:outerShdw>
                </a:effectLst>
              </a:rPr>
              <a:t>Last Day to change your Party Registration:  </a:t>
            </a:r>
            <a:r>
              <a:rPr lang="en-US" sz="2400" b="1" dirty="0">
                <a:solidFill>
                  <a:srgbClr val="0070C0"/>
                </a:solidFill>
                <a:effectLst>
                  <a:outerShdw blurRad="38100" dist="38100" dir="2700000" algn="tl">
                    <a:srgbClr val="000000">
                      <a:alpha val="43137"/>
                    </a:srgbClr>
                  </a:outerShdw>
                </a:effectLst>
              </a:rPr>
              <a:t>Feb 14</a:t>
            </a:r>
          </a:p>
          <a:p>
            <a:pPr marL="0" indent="0">
              <a:buNone/>
            </a:pPr>
            <a:r>
              <a:rPr lang="en-US" sz="2400" b="1" dirty="0">
                <a:solidFill>
                  <a:srgbClr val="FF0000"/>
                </a:solidFill>
                <a:effectLst>
                  <a:outerShdw blurRad="38100" dist="38100" dir="2700000" algn="tl">
                    <a:srgbClr val="000000">
                      <a:alpha val="43137"/>
                    </a:srgbClr>
                  </a:outerShdw>
                </a:effectLst>
              </a:rPr>
              <a:t>Presidential Primary:  </a:t>
            </a:r>
            <a:r>
              <a:rPr lang="en-US" sz="2400" b="1" dirty="0">
                <a:solidFill>
                  <a:srgbClr val="0070C0"/>
                </a:solidFill>
                <a:effectLst>
                  <a:outerShdw blurRad="38100" dist="38100" dir="2700000" algn="tl">
                    <a:srgbClr val="000000">
                      <a:alpha val="43137"/>
                    </a:srgbClr>
                  </a:outerShdw>
                </a:effectLst>
              </a:rPr>
              <a:t>First Tuesday in April (every 4 years)</a:t>
            </a:r>
          </a:p>
          <a:p>
            <a:pPr marL="0" indent="0">
              <a:buNone/>
            </a:pPr>
            <a:r>
              <a:rPr lang="en-US" sz="2400" b="1" dirty="0">
                <a:solidFill>
                  <a:srgbClr val="FF0000"/>
                </a:solidFill>
                <a:effectLst>
                  <a:outerShdw blurRad="38100" dist="38100" dir="2700000" algn="tl">
                    <a:srgbClr val="000000">
                      <a:alpha val="43137"/>
                    </a:srgbClr>
                  </a:outerShdw>
                </a:effectLst>
              </a:rPr>
              <a:t>Primary for state and local offices, and for US Congress and Senate:                </a:t>
            </a:r>
            <a:r>
              <a:rPr lang="en-US" sz="2400" b="1" dirty="0">
                <a:solidFill>
                  <a:srgbClr val="0070C0"/>
                </a:solidFill>
                <a:effectLst>
                  <a:outerShdw blurRad="38100" dist="38100" dir="2700000" algn="tl">
                    <a:srgbClr val="000000">
                      <a:alpha val="43137"/>
                    </a:srgbClr>
                  </a:outerShdw>
                </a:effectLst>
              </a:rPr>
              <a:t>Last Tuesday in June</a:t>
            </a:r>
          </a:p>
          <a:p>
            <a:pPr marL="0" indent="0">
              <a:buNone/>
            </a:pPr>
            <a:r>
              <a:rPr lang="en-US" sz="2400" b="1" dirty="0">
                <a:solidFill>
                  <a:srgbClr val="FF0000"/>
                </a:solidFill>
                <a:effectLst>
                  <a:outerShdw blurRad="38100" dist="38100" dir="2700000" algn="tl">
                    <a:srgbClr val="000000">
                      <a:alpha val="43137"/>
                    </a:srgbClr>
                  </a:outerShdw>
                </a:effectLst>
              </a:rPr>
              <a:t>Election Day: </a:t>
            </a:r>
            <a:r>
              <a:rPr lang="en-US" sz="2400" b="1" dirty="0">
                <a:solidFill>
                  <a:srgbClr val="0070C0"/>
                </a:solidFill>
                <a:effectLst>
                  <a:outerShdw blurRad="38100" dist="38100" dir="2700000" algn="tl">
                    <a:srgbClr val="000000">
                      <a:alpha val="43137"/>
                    </a:srgbClr>
                  </a:outerShdw>
                </a:effectLst>
              </a:rPr>
              <a:t>First Tuesday of November</a:t>
            </a:r>
          </a:p>
          <a:p>
            <a:pPr marL="0" indent="0">
              <a:buNone/>
            </a:pPr>
            <a:r>
              <a:rPr lang="en-US" sz="2400" b="1" dirty="0">
                <a:solidFill>
                  <a:srgbClr val="FF0000"/>
                </a:solidFill>
                <a:effectLst>
                  <a:outerShdw blurRad="38100" dist="38100" dir="2700000" algn="tl">
                    <a:srgbClr val="000000">
                      <a:alpha val="43137"/>
                    </a:srgbClr>
                  </a:outerShdw>
                </a:effectLst>
              </a:rPr>
              <a:t>Early Voting: </a:t>
            </a:r>
            <a:r>
              <a:rPr lang="en-US" sz="2400" b="1" dirty="0">
                <a:solidFill>
                  <a:srgbClr val="0070C0"/>
                </a:solidFill>
                <a:effectLst>
                  <a:outerShdw blurRad="38100" dist="38100" dir="2700000" algn="tl">
                    <a:srgbClr val="000000">
                      <a:alpha val="43137"/>
                    </a:srgbClr>
                  </a:outerShdw>
                </a:effectLst>
              </a:rPr>
              <a:t>Begins 11 days before the election and ends on the 2</a:t>
            </a:r>
            <a:r>
              <a:rPr lang="en-US" sz="2400" b="1" baseline="30000" dirty="0">
                <a:solidFill>
                  <a:srgbClr val="0070C0"/>
                </a:solidFill>
                <a:effectLst>
                  <a:outerShdw blurRad="38100" dist="38100" dir="2700000" algn="tl">
                    <a:srgbClr val="000000">
                      <a:alpha val="43137"/>
                    </a:srgbClr>
                  </a:outerShdw>
                </a:effectLst>
              </a:rPr>
              <a:t>nd</a:t>
            </a:r>
            <a:r>
              <a:rPr lang="en-US" sz="2400" b="1" dirty="0">
                <a:solidFill>
                  <a:srgbClr val="0070C0"/>
                </a:solidFill>
                <a:effectLst>
                  <a:outerShdw blurRad="38100" dist="38100" dir="2700000" algn="tl">
                    <a:srgbClr val="000000">
                      <a:alpha val="43137"/>
                    </a:srgbClr>
                  </a:outerShdw>
                </a:effectLst>
              </a:rPr>
              <a:t> day before the election.  Includes weekends and some evening hours</a:t>
            </a:r>
          </a:p>
          <a:p>
            <a:pPr marL="0" lvl="0" indent="0">
              <a:buNone/>
            </a:pPr>
            <a:endParaRPr lang="en-US" sz="16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03991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9" name="Rectangle 4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3" name="Picture 5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fontScale="90000"/>
          </a:bodyPr>
          <a:lstStyle/>
          <a:p>
            <a:pPr algn="ctr"/>
            <a:br>
              <a:rPr lang="en-US" dirty="0">
                <a:solidFill>
                  <a:srgbClr val="FFFFFF"/>
                </a:solidFill>
                <a:latin typeface="Arial Rounded MT Bold" panose="020F0704030504030204" pitchFamily="34" charset="0"/>
              </a:rPr>
            </a:br>
            <a:br>
              <a:rPr lang="en-US" dirty="0">
                <a:solidFill>
                  <a:srgbClr val="FFFFFF"/>
                </a:solidFill>
                <a:latin typeface="Arial Rounded MT Bold" panose="020F0704030504030204" pitchFamily="34" charset="0"/>
              </a:rPr>
            </a:br>
            <a:br>
              <a:rPr lang="en-US" dirty="0">
                <a:solidFill>
                  <a:srgbClr val="FFFFFF"/>
                </a:solidFill>
                <a:latin typeface="Arial Rounded MT Bold" panose="020F0704030504030204" pitchFamily="34" charset="0"/>
              </a:rPr>
            </a:br>
            <a:br>
              <a:rPr lang="en-US" dirty="0">
                <a:solidFill>
                  <a:srgbClr val="FFFFFF"/>
                </a:solidFill>
                <a:latin typeface="Arial Rounded MT Bold" panose="020F0704030504030204" pitchFamily="34" charset="0"/>
              </a:rPr>
            </a:br>
            <a:br>
              <a:rPr lang="en-US" dirty="0">
                <a:solidFill>
                  <a:srgbClr val="FFFFFF"/>
                </a:solidFill>
                <a:latin typeface="Arial Rounded MT Bold" panose="020F0704030504030204" pitchFamily="34" charset="0"/>
              </a:rPr>
            </a:br>
            <a:r>
              <a:rPr lang="en-US" dirty="0">
                <a:solidFill>
                  <a:srgbClr val="FFFFFF"/>
                </a:solidFill>
                <a:latin typeface="Arial Rounded MT Bold" panose="020F0704030504030204" pitchFamily="34" charset="0"/>
              </a:rPr>
              <a:t>New !</a:t>
            </a:r>
            <a:br>
              <a:rPr lang="en-US" sz="4100" b="1" dirty="0">
                <a:solidFill>
                  <a:srgbClr val="FFFFFF"/>
                </a:solidFill>
              </a:rPr>
            </a:br>
            <a:r>
              <a:rPr lang="en-US" sz="4100" b="1" dirty="0">
                <a:solidFill>
                  <a:srgbClr val="FFFFFF"/>
                </a:solidFill>
              </a:rPr>
              <a:t>beginning in 2024</a:t>
            </a:r>
            <a:br>
              <a:rPr lang="en-US" sz="4100" b="1" dirty="0">
                <a:solidFill>
                  <a:srgbClr val="FFFFFF"/>
                </a:solidFill>
              </a:rPr>
            </a:br>
            <a:br>
              <a:rPr lang="en-US" sz="4100" b="1" dirty="0">
                <a:solidFill>
                  <a:srgbClr val="FFFFFF"/>
                </a:solidFill>
              </a:rPr>
            </a:br>
            <a:r>
              <a:rPr lang="en-US" sz="4100" b="1" dirty="0">
                <a:solidFill>
                  <a:srgbClr val="FFFFFF"/>
                </a:solidFill>
                <a:latin typeface="Arial Rounded MT Bold" panose="020F0704030504030204" pitchFamily="34" charset="0"/>
              </a:rPr>
              <a:t>Early Voting </a:t>
            </a:r>
            <a:br>
              <a:rPr lang="en-US" sz="4100" b="1" dirty="0">
                <a:solidFill>
                  <a:srgbClr val="FFFFFF"/>
                </a:solidFill>
                <a:latin typeface="Arial Rounded MT Bold" panose="020F0704030504030204" pitchFamily="34" charset="0"/>
              </a:rPr>
            </a:br>
            <a:r>
              <a:rPr lang="en-US" sz="4100" b="1" dirty="0">
                <a:solidFill>
                  <a:srgbClr val="FFFFFF"/>
                </a:solidFill>
                <a:latin typeface="Arial Rounded MT Bold" panose="020F0704030504030204" pitchFamily="34" charset="0"/>
              </a:rPr>
              <a:t>by Mail </a:t>
            </a:r>
            <a:br>
              <a:rPr lang="en-US" sz="4100" b="1" dirty="0">
                <a:solidFill>
                  <a:srgbClr val="FFFFFF"/>
                </a:solidFill>
                <a:latin typeface="Arial Rounded MT Bold" panose="020F0704030504030204" pitchFamily="34" charset="0"/>
              </a:rPr>
            </a:br>
            <a:br>
              <a:rPr lang="en-US" sz="4100" b="1" dirty="0">
                <a:solidFill>
                  <a:srgbClr val="FFFFFF"/>
                </a:solidFill>
                <a:latin typeface="Arial Rounded MT Bold" panose="020F0704030504030204" pitchFamily="34" charset="0"/>
              </a:rPr>
            </a:br>
            <a:r>
              <a:rPr lang="en-US" sz="4100" b="1" dirty="0">
                <a:solidFill>
                  <a:srgbClr val="FFFFFF"/>
                </a:solidFill>
                <a:latin typeface="Arial Rounded MT Bold" panose="020F0704030504030204" pitchFamily="34" charset="0"/>
              </a:rPr>
              <a:t>Ballot</a:t>
            </a:r>
            <a:br>
              <a:rPr lang="en-US" sz="4100" b="1" dirty="0">
                <a:solidFill>
                  <a:srgbClr val="FFFFFF"/>
                </a:solidFill>
                <a:latin typeface="Arial Rounded MT Bold" panose="020F0704030504030204" pitchFamily="34" charset="0"/>
              </a:rPr>
            </a:br>
            <a:br>
              <a:rPr lang="en-US" sz="4100" b="1" dirty="0">
                <a:solidFill>
                  <a:srgbClr val="FFFFFF"/>
                </a:solidFill>
                <a:latin typeface="Arial Rounded MT Bold" panose="020F0704030504030204" pitchFamily="34" charset="0"/>
              </a:rPr>
            </a:br>
            <a:br>
              <a:rPr lang="en-US" sz="4100" b="1" dirty="0">
                <a:solidFill>
                  <a:srgbClr val="FFFFFF"/>
                </a:solidFill>
              </a:rPr>
            </a:br>
            <a:br>
              <a:rPr lang="en-US" sz="4100" b="1" dirty="0">
                <a:solidFill>
                  <a:srgbClr val="FFFFFF"/>
                </a:solidFill>
              </a:rPr>
            </a:br>
            <a:br>
              <a:rPr lang="en-US" sz="4100" b="1" dirty="0">
                <a:solidFill>
                  <a:srgbClr val="FFFFFF"/>
                </a:solidFill>
              </a:rPr>
            </a:br>
            <a:r>
              <a:rPr lang="en-US" sz="4100" b="1" dirty="0">
                <a:solidFill>
                  <a:srgbClr val="FFFFFF"/>
                </a:solidFill>
              </a:rPr>
              <a:t>e</a:t>
            </a:r>
            <a:br>
              <a:rPr lang="en-US" sz="4100" b="1" dirty="0">
                <a:solidFill>
                  <a:srgbClr val="FFFFFF"/>
                </a:solidFill>
              </a:rPr>
            </a:br>
            <a:br>
              <a:rPr lang="en-US" sz="4100" b="1" dirty="0">
                <a:solidFill>
                  <a:srgbClr val="FFFFFF"/>
                </a:solidFill>
              </a:rPr>
            </a:br>
            <a:endParaRPr lang="en-US" sz="4100" b="1" dirty="0">
              <a:solidFill>
                <a:srgbClr val="FFFFFF"/>
              </a:solidFill>
            </a:endParaRPr>
          </a:p>
        </p:txBody>
      </p:sp>
      <p:sp>
        <p:nvSpPr>
          <p:cNvPr id="44" name="Content Placeholder 3">
            <a:extLst>
              <a:ext uri="{FF2B5EF4-FFF2-40B4-BE49-F238E27FC236}">
                <a16:creationId xmlns:a16="http://schemas.microsoft.com/office/drawing/2014/main" id="{13E66CB4-A354-414E-9E19-4E17E93E3924}"/>
              </a:ext>
            </a:extLst>
          </p:cNvPr>
          <p:cNvSpPr>
            <a:spLocks noGrp="1"/>
          </p:cNvSpPr>
          <p:nvPr>
            <p:ph idx="1"/>
          </p:nvPr>
        </p:nvSpPr>
        <p:spPr>
          <a:xfrm>
            <a:off x="6090574" y="801866"/>
            <a:ext cx="5306084" cy="5230634"/>
          </a:xfrm>
        </p:spPr>
        <p:txBody>
          <a:bodyPr anchor="ctr">
            <a:normAutofit/>
          </a:bodyPr>
          <a:lstStyle/>
          <a:p>
            <a:pPr marL="0" lvl="0" indent="0">
              <a:buNone/>
            </a:pPr>
            <a:endParaRPr lang="en-US" sz="3600" b="1" u="sng" kern="0" dirty="0">
              <a:solidFill>
                <a:srgbClr val="FF0000"/>
              </a:solidFill>
              <a:effectLst/>
              <a:latin typeface="Calibri" panose="020F0502020204030204" pitchFamily="34" charset="0"/>
              <a:ea typeface="Calibri" panose="020F0502020204030204" pitchFamily="34" charset="0"/>
              <a:hlinkClick r:id="rId4">
                <a:extLst>
                  <a:ext uri="{A12FA001-AC4F-418D-AE19-62706E023703}">
                    <ahyp:hlinkClr xmlns:ahyp="http://schemas.microsoft.com/office/drawing/2018/hyperlinkcolor" val="tx"/>
                  </a:ext>
                </a:extLst>
              </a:hlinkClick>
            </a:endParaRPr>
          </a:p>
          <a:p>
            <a:pPr marL="0" lvl="0" indent="0">
              <a:buNone/>
            </a:pPr>
            <a:r>
              <a:rPr lang="en-US" sz="3600" b="1" u="sng" kern="0" dirty="0">
                <a:solidFill>
                  <a:srgbClr val="FF0000"/>
                </a:solidFill>
                <a:effectLst/>
                <a:latin typeface="Calibri" panose="020F0502020204030204" pitchFamily="34" charset="0"/>
                <a:ea typeface="Calibri" panose="020F0502020204030204" pitchFamily="34" charset="0"/>
                <a:hlinkClick r:id="rId4">
                  <a:extLst>
                    <a:ext uri="{A12FA001-AC4F-418D-AE19-62706E023703}">
                      <ahyp:hlinkClr xmlns:ahyp="http://schemas.microsoft.com/office/drawing/2018/hyperlinkcolor" val="tx"/>
                    </a:ext>
                  </a:extLst>
                </a:hlinkClick>
              </a:rPr>
              <a:t>Get Your Mail in Ballot:</a:t>
            </a:r>
          </a:p>
          <a:p>
            <a:pPr marL="0" lvl="0" indent="0">
              <a:buNone/>
            </a:pPr>
            <a:r>
              <a:rPr lang="en-US" sz="3600" b="1" kern="0" dirty="0">
                <a:solidFill>
                  <a:srgbClr val="0563C1"/>
                </a:solidFill>
                <a:effectLst/>
                <a:latin typeface="Calibri" panose="020F0502020204030204" pitchFamily="34" charset="0"/>
                <a:ea typeface="Calibri" panose="020F0502020204030204" pitchFamily="34" charset="0"/>
                <a:hlinkClick r:id="rId4">
                  <a:extLst>
                    <a:ext uri="{A12FA001-AC4F-418D-AE19-62706E023703}">
                      <ahyp:hlinkClr xmlns:ahyp="http://schemas.microsoft.com/office/drawing/2018/hyperlinkcolor" val="tx"/>
                    </a:ext>
                  </a:extLst>
                </a:hlinkClick>
              </a:rPr>
              <a:t> </a:t>
            </a:r>
            <a:r>
              <a:rPr lang="en-US" sz="2400" u="sng" kern="0" dirty="0">
                <a:solidFill>
                  <a:srgbClr val="0563C1"/>
                </a:solidFill>
                <a:effectLst/>
                <a:latin typeface="Calibri" panose="020F0502020204030204" pitchFamily="34" charset="0"/>
                <a:ea typeface="Calibri" panose="020F0502020204030204" pitchFamily="34" charset="0"/>
                <a:hlinkClick r:id="rId4">
                  <a:extLst>
                    <a:ext uri="{A12FA001-AC4F-418D-AE19-62706E023703}">
                      <ahyp:hlinkClr xmlns:ahyp="http://schemas.microsoft.com/office/drawing/2018/hyperlinkcolor" val="tx"/>
                    </a:ext>
                  </a:extLst>
                </a:hlinkClick>
              </a:rPr>
              <a:t>https://elections.ny.gov/request-ballot</a:t>
            </a:r>
            <a:r>
              <a:rPr lang="en-US" sz="2400" kern="0" dirty="0">
                <a:effectLst/>
                <a:latin typeface="Calibri" panose="020F0502020204030204" pitchFamily="34" charset="0"/>
                <a:ea typeface="Calibri" panose="020F0502020204030204" pitchFamily="34" charset="0"/>
              </a:rPr>
              <a:t> </a:t>
            </a:r>
          </a:p>
          <a:p>
            <a:pPr marL="0" lvl="0" indent="0">
              <a:buNone/>
            </a:pPr>
            <a:endParaRPr lang="en-US" sz="2400" kern="0" dirty="0">
              <a:latin typeface="Calibri" panose="020F0502020204030204" pitchFamily="34" charset="0"/>
              <a:ea typeface="Calibri" panose="020F0502020204030204" pitchFamily="34" charset="0"/>
            </a:endParaRPr>
          </a:p>
          <a:p>
            <a:pPr marL="0" lvl="0" indent="0">
              <a:buNone/>
            </a:pPr>
            <a:endParaRPr lang="en-US" sz="2400" kern="0" dirty="0">
              <a:latin typeface="Calibri" panose="020F0502020204030204" pitchFamily="34" charset="0"/>
              <a:ea typeface="Calibri" panose="020F0502020204030204" pitchFamily="34" charset="0"/>
            </a:endParaRPr>
          </a:p>
          <a:p>
            <a:pPr marL="0" lvl="0" indent="0">
              <a:buNone/>
            </a:pPr>
            <a:endParaRPr lang="en-US" sz="2400" kern="0" dirty="0">
              <a:latin typeface="Calibri" panose="020F0502020204030204" pitchFamily="34" charset="0"/>
              <a:ea typeface="Calibri" panose="020F0502020204030204" pitchFamily="34" charset="0"/>
            </a:endParaRPr>
          </a:p>
          <a:p>
            <a:pPr marL="0" lvl="0" indent="0">
              <a:buNone/>
            </a:pPr>
            <a:r>
              <a:rPr lang="en-US" b="1" kern="0" dirty="0">
                <a:solidFill>
                  <a:srgbClr val="FF0000"/>
                </a:solidFill>
                <a:latin typeface="Calibri" panose="020F0502020204030204" pitchFamily="34" charset="0"/>
                <a:ea typeface="Calibri" panose="020F0502020204030204" pitchFamily="34" charset="0"/>
              </a:rPr>
              <a:t>This early voting method is being challenged in the courts.  Read about it here:</a:t>
            </a:r>
          </a:p>
          <a:p>
            <a:pPr marL="0" indent="0">
              <a:buNone/>
            </a:pPr>
            <a:r>
              <a:rPr lang="en-US" sz="1800" u="sng" dirty="0">
                <a:solidFill>
                  <a:srgbClr val="0000FF"/>
                </a:solidFill>
                <a:effectLst/>
                <a:latin typeface="Calibri" panose="020F0502020204030204" pitchFamily="34" charset="0"/>
                <a:ea typeface="Calibri" panose="020F0502020204030204" pitchFamily="34" charset="0"/>
                <a:hlinkClick r:id="rId5"/>
              </a:rPr>
              <a:t>https://news.bloomberglaw.com/litigation/ny-mail-voting-law-will-be-in-effect-for-santos-special-election</a:t>
            </a:r>
            <a:r>
              <a:rPr lang="en-US" sz="1800" dirty="0">
                <a:effectLst/>
                <a:latin typeface="Calibri" panose="020F0502020204030204" pitchFamily="34" charset="0"/>
                <a:ea typeface="Calibri" panose="020F0502020204030204" pitchFamily="34" charset="0"/>
              </a:rPr>
              <a:t> </a:t>
            </a:r>
          </a:p>
          <a:p>
            <a:pPr marL="0" lvl="0" indent="0">
              <a:buNone/>
            </a:pPr>
            <a:endParaRPr lang="en-US" b="1" kern="0" dirty="0">
              <a:solidFill>
                <a:srgbClr val="FF0000"/>
              </a:solidFill>
              <a:latin typeface="Calibri" panose="020F0502020204030204" pitchFamily="34" charset="0"/>
              <a:ea typeface="Calibri" panose="020F0502020204030204" pitchFamily="34" charset="0"/>
            </a:endParaRPr>
          </a:p>
          <a:p>
            <a:pPr marL="0" lvl="0" indent="0">
              <a:buNone/>
            </a:pPr>
            <a:endParaRPr lang="en-US" sz="2400" kern="0" dirty="0">
              <a:effectLst/>
              <a:latin typeface="Calibri" panose="020F0502020204030204" pitchFamily="34" charset="0"/>
              <a:ea typeface="Calibri" panose="020F0502020204030204" pitchFamily="34" charset="0"/>
            </a:endParaRPr>
          </a:p>
          <a:p>
            <a:pPr marL="0" lvl="0" indent="0">
              <a:buNone/>
            </a:pPr>
            <a:endParaRPr lang="en-US" sz="2400" b="1" dirty="0">
              <a:solidFill>
                <a:srgbClr val="0070C0"/>
              </a:solidFill>
              <a:effectLst>
                <a:outerShdw blurRad="38100" dist="38100" dir="2700000" algn="tl">
                  <a:srgbClr val="000000">
                    <a:alpha val="43137"/>
                  </a:srgbClr>
                </a:outerShdw>
              </a:effectLst>
            </a:endParaRPr>
          </a:p>
          <a:p>
            <a:pPr marL="0" lvl="0" indent="0">
              <a:buNone/>
            </a:pPr>
            <a:endParaRPr lang="en-US" sz="2000" b="1" dirty="0">
              <a:solidFill>
                <a:schemeClr val="accent5"/>
              </a:solidFill>
            </a:endParaRPr>
          </a:p>
        </p:txBody>
      </p:sp>
    </p:spTree>
    <p:extLst>
      <p:ext uri="{BB962C8B-B14F-4D97-AF65-F5344CB8AC3E}">
        <p14:creationId xmlns:p14="http://schemas.microsoft.com/office/powerpoint/2010/main" val="39705406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337</TotalTime>
  <Words>871</Words>
  <Application>Microsoft Office PowerPoint</Application>
  <PresentationFormat>Widescreen</PresentationFormat>
  <Paragraphs>97</Paragraphs>
  <Slides>15</Slides>
  <Notes>9</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15</vt:i4>
      </vt:variant>
    </vt:vector>
  </HeadingPairs>
  <TitlesOfParts>
    <vt:vector size="24" baseType="lpstr">
      <vt:lpstr>AR DELANEY</vt:lpstr>
      <vt:lpstr>AR JULIAN</vt:lpstr>
      <vt:lpstr>Arial</vt:lpstr>
      <vt:lpstr>Arial Rounded MT Bold</vt:lpstr>
      <vt:lpstr>Calibri</vt:lpstr>
      <vt:lpstr>Calibri Light</vt:lpstr>
      <vt:lpstr>proximanova-regular-webfont</vt:lpstr>
      <vt:lpstr>Office Theme</vt:lpstr>
      <vt:lpstr>1_Office Theme</vt:lpstr>
      <vt:lpstr>PowerPoint Presentation</vt:lpstr>
      <vt:lpstr>Recent Laws Regarding  </vt:lpstr>
      <vt:lpstr>Pre- Registration of 16 and 17 year olds</vt:lpstr>
      <vt:lpstr>State-wide Voter Registration Transfer</vt:lpstr>
      <vt:lpstr>Early Voting</vt:lpstr>
      <vt:lpstr>Early Voting is available for all Elections, including the  Presidential Primary  https://elections.ny.gov/  for all election info</vt:lpstr>
      <vt:lpstr>Presidential Primary &amp; Election Dates in 2024</vt:lpstr>
      <vt:lpstr>      Generic  Election Calendar      e  </vt:lpstr>
      <vt:lpstr>     New ! beginning in 2024  Early Voting  by Mail   Ballot     e  </vt:lpstr>
      <vt:lpstr>     New ! beginning in 2024  Most Local Elections are being moved to even years     e  </vt:lpstr>
      <vt:lpstr>Primary Consolidation</vt:lpstr>
      <vt:lpstr>Electronic Poll Books</vt:lpstr>
      <vt:lpstr>Online Voter Registration</vt:lpstr>
      <vt:lpstr>NYS Constitutional Amendment Process</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Laws Regarding</dc:title>
  <dc:creator>Intern Intern</dc:creator>
  <cp:lastModifiedBy>Chris Alexander</cp:lastModifiedBy>
  <cp:revision>22</cp:revision>
  <dcterms:created xsi:type="dcterms:W3CDTF">2019-07-23T14:29:43Z</dcterms:created>
  <dcterms:modified xsi:type="dcterms:W3CDTF">2024-01-30T17:20:53Z</dcterms:modified>
</cp:coreProperties>
</file>